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256" r:id="rId2"/>
    <p:sldId id="260" r:id="rId3"/>
    <p:sldId id="261" r:id="rId4"/>
    <p:sldId id="262" r:id="rId5"/>
    <p:sldId id="263" r:id="rId6"/>
    <p:sldId id="291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2" r:id="rId25"/>
    <p:sldId id="323" r:id="rId26"/>
    <p:sldId id="270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332" r:id="rId45"/>
    <p:sldId id="333" r:id="rId46"/>
    <p:sldId id="328" r:id="rId47"/>
    <p:sldId id="329" r:id="rId48"/>
    <p:sldId id="330" r:id="rId49"/>
  </p:sldIdLst>
  <p:sldSz cx="18288000" cy="10287000"/>
  <p:notesSz cx="6858000" cy="9144000"/>
  <p:embeddedFontLst>
    <p:embeddedFont>
      <p:font typeface="Aileron Regular" panose="020B0604020202020204" charset="0"/>
      <p:regular r:id="rId51"/>
    </p:embeddedFont>
    <p:embeddedFont>
      <p:font typeface="Aileron Regular Bold" panose="020B0604020202020204" charset="0"/>
      <p:regular r:id="rId52"/>
    </p:embeddedFont>
    <p:embeddedFont>
      <p:font typeface="Aileron Regular Italics" panose="020B0604020202020204" charset="0"/>
      <p:regular r:id="rId53"/>
    </p:embeddedFont>
    <p:embeddedFont>
      <p:font typeface="Canva Sans" panose="020B0604020202020204" charset="0"/>
      <p:regular r:id="rId54"/>
    </p:embeddedFont>
    <p:embeddedFont>
      <p:font typeface="Canva Sans Bold" panose="020B0604020202020204" charset="0"/>
      <p:regular r:id="rId55"/>
    </p:embeddedFont>
    <p:embeddedFont>
      <p:font typeface="Canva Sans Italics" panose="020B0604020202020204" charset="0"/>
      <p:regular r:id="rId56"/>
    </p:embeddedFont>
    <p:embeddedFont>
      <p:font typeface="Fira Sans Medium" panose="020B0603050000020004" pitchFamily="34" charset="0"/>
      <p:regular r:id="rId57"/>
      <p:italic r:id="rId58"/>
    </p:embeddedFont>
    <p:embeddedFont>
      <p:font typeface="Fira Sans Medium Bold" panose="020B0604020202020204" charset="0"/>
      <p:regular r:id="rId59"/>
    </p:embeddedFont>
    <p:embeddedFont>
      <p:font typeface="HK Grotesk Bold" panose="020B0604020202020204" charset="0"/>
      <p:regular r:id="rId60"/>
    </p:embeddedFont>
    <p:embeddedFont>
      <p:font typeface="HK Grotesk Light" panose="020B0604020202020204" charset="0"/>
      <p:regular r:id="rId61"/>
    </p:embeddedFont>
    <p:embeddedFont>
      <p:font typeface="HK Grotesk Medium" panose="020B0604020202020204" charset="0"/>
      <p:regular r:id="rId62"/>
    </p:embeddedFont>
    <p:embeddedFont>
      <p:font typeface="HK Grotesk Medium Bold" panose="020B0604020202020204" charset="0"/>
      <p:regular r:id="rId63"/>
    </p:embeddedFont>
    <p:embeddedFont>
      <p:font typeface="Open Sauce SemiBold Bold" panose="020B0604020202020204" charset="0"/>
      <p:regular r:id="rId64"/>
    </p:embeddedFont>
    <p:embeddedFont>
      <p:font typeface="Poppins" panose="00000500000000000000" pitchFamily="2" charset="0"/>
      <p:regular r:id="rId65"/>
      <p:bold r:id="rId66"/>
      <p:italic r:id="rId67"/>
      <p:boldItalic r:id="rId68"/>
    </p:embeddedFont>
    <p:embeddedFont>
      <p:font typeface="Poppins Bold" panose="00000800000000000000" charset="0"/>
      <p:regular r:id="rId69"/>
      <p:bold r:id="rId70"/>
    </p:embeddedFont>
    <p:embeddedFont>
      <p:font typeface="Public Sans" panose="020B0604020202020204" charset="0"/>
      <p:regular r:id="rId71"/>
    </p:embeddedFont>
    <p:embeddedFont>
      <p:font typeface="Public Sans Bold" panose="020B0604020202020204" charset="0"/>
      <p:regular r:id="rId72"/>
    </p:embeddedFont>
    <p:embeddedFont>
      <p:font typeface="Telegraf Bold" panose="020B0604020202020204" charset="0"/>
      <p:regular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7B5"/>
    <a:srgbClr val="00205B"/>
    <a:srgbClr val="007EB4"/>
    <a:srgbClr val="5A97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88" autoAdjust="0"/>
    <p:restoredTop sz="96400" autoAdjust="0"/>
  </p:normalViewPr>
  <p:slideViewPr>
    <p:cSldViewPr snapToGrid="0">
      <p:cViewPr>
        <p:scale>
          <a:sx n="66" d="100"/>
          <a:sy n="66" d="100"/>
        </p:scale>
        <p:origin x="71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2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76735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150416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721058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>
              <a:cs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390651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2057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200395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>
              <a:cs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42734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183905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891005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66174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989482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19974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29299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621379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088158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92903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47507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5764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>
              <a:cs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95148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>
              <a:cs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209901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4669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69798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3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3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9.png"/><Relationship Id="rId4" Type="http://schemas.openxmlformats.org/officeDocument/2006/relationships/image" Target="../media/image4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62.png"/><Relationship Id="rId5" Type="http://schemas.openxmlformats.org/officeDocument/2006/relationships/image" Target="../media/image19.png"/><Relationship Id="rId10" Type="http://schemas.openxmlformats.org/officeDocument/2006/relationships/image" Target="../media/image61.svg"/><Relationship Id="rId4" Type="http://schemas.openxmlformats.org/officeDocument/2006/relationships/image" Target="../media/image5.svg"/><Relationship Id="rId9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68.png"/><Relationship Id="rId5" Type="http://schemas.openxmlformats.org/officeDocument/2006/relationships/image" Target="../media/image19.png"/><Relationship Id="rId10" Type="http://schemas.openxmlformats.org/officeDocument/2006/relationships/image" Target="../media/image67.svg"/><Relationship Id="rId4" Type="http://schemas.openxmlformats.org/officeDocument/2006/relationships/image" Target="../media/image5.svg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4.png"/><Relationship Id="rId7" Type="http://schemas.openxmlformats.org/officeDocument/2006/relationships/image" Target="../media/image70.png"/><Relationship Id="rId12" Type="http://schemas.openxmlformats.org/officeDocument/2006/relationships/image" Target="../media/image75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74.png"/><Relationship Id="rId5" Type="http://schemas.openxmlformats.org/officeDocument/2006/relationships/image" Target="../media/image19.png"/><Relationship Id="rId10" Type="http://schemas.openxmlformats.org/officeDocument/2006/relationships/image" Target="../media/image73.svg"/><Relationship Id="rId4" Type="http://schemas.openxmlformats.org/officeDocument/2006/relationships/image" Target="../media/image5.svg"/><Relationship Id="rId9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19.png"/><Relationship Id="rId7" Type="http://schemas.openxmlformats.org/officeDocument/2006/relationships/image" Target="../media/image78.png"/><Relationship Id="rId12" Type="http://schemas.openxmlformats.org/officeDocument/2006/relationships/image" Target="../media/image81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svg"/><Relationship Id="rId11" Type="http://schemas.openxmlformats.org/officeDocument/2006/relationships/image" Target="../media/image80.png"/><Relationship Id="rId5" Type="http://schemas.openxmlformats.org/officeDocument/2006/relationships/image" Target="../media/image76.png"/><Relationship Id="rId10" Type="http://schemas.openxmlformats.org/officeDocument/2006/relationships/image" Target="../media/image5.svg"/><Relationship Id="rId4" Type="http://schemas.openxmlformats.org/officeDocument/2006/relationships/image" Target="../media/image20.svg"/><Relationship Id="rId9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5.svg"/><Relationship Id="rId7" Type="http://schemas.openxmlformats.org/officeDocument/2006/relationships/image" Target="../media/image8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5.svg"/><Relationship Id="rId7" Type="http://schemas.openxmlformats.org/officeDocument/2006/relationships/image" Target="../media/image8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5.svg"/><Relationship Id="rId7" Type="http://schemas.openxmlformats.org/officeDocument/2006/relationships/image" Target="../media/image8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89.sv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4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5.sv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.png"/><Relationship Id="rId18" Type="http://schemas.openxmlformats.org/officeDocument/2006/relationships/image" Target="../media/image107.svg"/><Relationship Id="rId26" Type="http://schemas.openxmlformats.org/officeDocument/2006/relationships/image" Target="../media/image115.svg"/><Relationship Id="rId3" Type="http://schemas.openxmlformats.org/officeDocument/2006/relationships/image" Target="../media/image4.png"/><Relationship Id="rId21" Type="http://schemas.openxmlformats.org/officeDocument/2006/relationships/image" Target="../media/image110.png"/><Relationship Id="rId7" Type="http://schemas.openxmlformats.org/officeDocument/2006/relationships/image" Target="../media/image96.png"/><Relationship Id="rId12" Type="http://schemas.openxmlformats.org/officeDocument/2006/relationships/image" Target="../media/image101.svg"/><Relationship Id="rId17" Type="http://schemas.openxmlformats.org/officeDocument/2006/relationships/image" Target="../media/image106.png"/><Relationship Id="rId25" Type="http://schemas.openxmlformats.org/officeDocument/2006/relationships/image" Target="../media/image114.png"/><Relationship Id="rId33" Type="http://schemas.openxmlformats.org/officeDocument/2006/relationships/slide" Target="slide44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05.svg"/><Relationship Id="rId20" Type="http://schemas.openxmlformats.org/officeDocument/2006/relationships/image" Target="../media/image109.svg"/><Relationship Id="rId29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svg"/><Relationship Id="rId11" Type="http://schemas.openxmlformats.org/officeDocument/2006/relationships/image" Target="../media/image100.png"/><Relationship Id="rId24" Type="http://schemas.openxmlformats.org/officeDocument/2006/relationships/image" Target="../media/image113.svg"/><Relationship Id="rId32" Type="http://schemas.openxmlformats.org/officeDocument/2006/relationships/image" Target="../media/image121.sv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28" Type="http://schemas.openxmlformats.org/officeDocument/2006/relationships/image" Target="../media/image117.svg"/><Relationship Id="rId10" Type="http://schemas.openxmlformats.org/officeDocument/2006/relationships/image" Target="../media/image99.svg"/><Relationship Id="rId19" Type="http://schemas.openxmlformats.org/officeDocument/2006/relationships/image" Target="../media/image108.png"/><Relationship Id="rId31" Type="http://schemas.openxmlformats.org/officeDocument/2006/relationships/image" Target="../media/image120.png"/><Relationship Id="rId4" Type="http://schemas.openxmlformats.org/officeDocument/2006/relationships/image" Target="../media/image5.svg"/><Relationship Id="rId9" Type="http://schemas.openxmlformats.org/officeDocument/2006/relationships/image" Target="../media/image98.png"/><Relationship Id="rId14" Type="http://schemas.openxmlformats.org/officeDocument/2006/relationships/image" Target="../media/image103.svg"/><Relationship Id="rId22" Type="http://schemas.openxmlformats.org/officeDocument/2006/relationships/image" Target="../media/image111.svg"/><Relationship Id="rId27" Type="http://schemas.openxmlformats.org/officeDocument/2006/relationships/image" Target="../media/image116.png"/><Relationship Id="rId30" Type="http://schemas.openxmlformats.org/officeDocument/2006/relationships/image" Target="../media/image119.svg"/><Relationship Id="rId8" Type="http://schemas.openxmlformats.org/officeDocument/2006/relationships/image" Target="../media/image9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slide" Target="slide44.xml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svg"/><Relationship Id="rId5" Type="http://schemas.openxmlformats.org/officeDocument/2006/relationships/image" Target="../media/image125.png"/><Relationship Id="rId4" Type="http://schemas.openxmlformats.org/officeDocument/2006/relationships/image" Target="../media/image124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svg"/><Relationship Id="rId4" Type="http://schemas.openxmlformats.org/officeDocument/2006/relationships/image" Target="../media/image129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13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svg"/><Relationship Id="rId4" Type="http://schemas.openxmlformats.org/officeDocument/2006/relationships/image" Target="../media/image1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5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21.png"/><Relationship Id="rId3" Type="http://schemas.openxmlformats.org/officeDocument/2006/relationships/image" Target="../media/image30.png"/><Relationship Id="rId7" Type="http://schemas.openxmlformats.org/officeDocument/2006/relationships/image" Target="../media/image23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4.png"/><Relationship Id="rId5" Type="http://schemas.openxmlformats.org/officeDocument/2006/relationships/image" Target="../media/image32.png"/><Relationship Id="rId15" Type="http://schemas.openxmlformats.org/officeDocument/2006/relationships/image" Target="../media/image38.png"/><Relationship Id="rId10" Type="http://schemas.openxmlformats.org/officeDocument/2006/relationships/image" Target="../media/image35.svg"/><Relationship Id="rId4" Type="http://schemas.openxmlformats.org/officeDocument/2006/relationships/image" Target="../media/image31.svg"/><Relationship Id="rId9" Type="http://schemas.openxmlformats.org/officeDocument/2006/relationships/image" Target="../media/image27.png"/><Relationship Id="rId14" Type="http://schemas.openxmlformats.org/officeDocument/2006/relationships/image" Target="../media/image3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2200417" y="1060249"/>
            <a:ext cx="3765667" cy="8166502"/>
            <a:chOff x="0" y="0"/>
            <a:chExt cx="660400" cy="14321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432192"/>
            </a:xfrm>
            <a:custGeom>
              <a:avLst/>
              <a:gdLst/>
              <a:ahLst/>
              <a:cxnLst/>
              <a:rect l="l" t="t" r="r" b="b"/>
              <a:pathLst>
                <a:path w="660400" h="1432192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42260"/>
                  </a:cubicBezTo>
                  <a:lnTo>
                    <a:pt x="660400" y="1432192"/>
                  </a:lnTo>
                  <a:lnTo>
                    <a:pt x="0" y="1432192"/>
                  </a:lnTo>
                  <a:lnTo>
                    <a:pt x="0" y="343069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7EB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3260666"/>
            <a:ext cx="3765667" cy="37656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7207" y="947578"/>
            <a:ext cx="6586287" cy="115652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3828780"/>
            <a:ext cx="6234794" cy="1595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>
                <a:solidFill>
                  <a:srgbClr val="FFFFFF"/>
                </a:solidFill>
                <a:latin typeface="Poppins Bold"/>
              </a:rPr>
              <a:t>FINAL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108184"/>
            <a:ext cx="5807736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Poppins"/>
              </a:rPr>
              <a:t>PRESENTATION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297011"/>
            <a:ext cx="2245038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MAY 9,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679550" cy="10571764"/>
            <a:chOff x="0" y="0"/>
            <a:chExt cx="4919717" cy="2784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9717" cy="2784333"/>
            </a:xfrm>
            <a:custGeom>
              <a:avLst/>
              <a:gdLst/>
              <a:ahLst/>
              <a:cxnLst/>
              <a:rect l="l" t="t" r="r" b="b"/>
              <a:pathLst>
                <a:path w="4919717" h="2784333">
                  <a:moveTo>
                    <a:pt x="0" y="0"/>
                  </a:moveTo>
                  <a:lnTo>
                    <a:pt x="4919717" y="0"/>
                  </a:lnTo>
                  <a:lnTo>
                    <a:pt x="4919717" y="2784333"/>
                  </a:lnTo>
                  <a:lnTo>
                    <a:pt x="0" y="2784333"/>
                  </a:lnTo>
                  <a:close/>
                </a:path>
              </a:pathLst>
            </a:custGeom>
            <a:solidFill>
              <a:srgbClr val="111B3D">
                <a:alpha val="7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20269" y="5461799"/>
            <a:ext cx="13620225" cy="3641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0"/>
              </a:lnSpc>
            </a:pPr>
            <a:r>
              <a:rPr lang="en-US" sz="14000">
                <a:solidFill>
                  <a:srgbClr val="FFFFFF"/>
                </a:solidFill>
                <a:latin typeface="HK Grotesk Medium Bold"/>
              </a:rPr>
              <a:t>Data</a:t>
            </a:r>
          </a:p>
          <a:p>
            <a:pPr>
              <a:lnSpc>
                <a:spcPts val="14000"/>
              </a:lnSpc>
            </a:pPr>
            <a:r>
              <a:rPr lang="en-US" sz="14000">
                <a:solidFill>
                  <a:srgbClr val="FFFFFF"/>
                </a:solidFill>
                <a:latin typeface="HK Grotesk Medium Bold"/>
              </a:rPr>
              <a:t>Pre-Processing</a:t>
            </a:r>
          </a:p>
        </p:txBody>
      </p:sp>
    </p:spTree>
    <p:extLst>
      <p:ext uri="{BB962C8B-B14F-4D97-AF65-F5344CB8AC3E}">
        <p14:creationId xmlns:p14="http://schemas.microsoft.com/office/powerpoint/2010/main" val="373745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1579266" y="3826570"/>
          <a:ext cx="7491076" cy="4818048"/>
        </p:xfrm>
        <a:graphic>
          <a:graphicData uri="http://schemas.openxmlformats.org/drawingml/2006/table">
            <a:tbl>
              <a:tblPr/>
              <a:tblGrid>
                <a:gridCol w="7491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36166">
                <a:tc>
                  <a:txBody>
                    <a:bodyPr/>
                    <a:lstStyle/>
                    <a:p>
                      <a:pPr algn="ctr">
                        <a:lnSpc>
                          <a:spcPts val="2833"/>
                        </a:lnSpc>
                        <a:defRPr/>
                      </a:pPr>
                      <a:r>
                        <a:rPr lang="en-US" sz="2024" err="1">
                          <a:solidFill>
                            <a:srgbClr val="000000"/>
                          </a:solidFill>
                          <a:latin typeface="HK Grotesk Medium Bold"/>
                        </a:rPr>
                        <a:t>task.short</a:t>
                      </a:r>
                      <a:r>
                        <a:rPr lang="en-US" sz="2024">
                          <a:solidFill>
                            <a:srgbClr val="000000"/>
                          </a:solidFill>
                          <a:latin typeface="HK Grotesk Medium Bold"/>
                        </a:rPr>
                        <a:t> 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387"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Computer is not working properly. It does not function correctly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6846"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Keyboard not working, tried different keyboard. Cannot access computer </a:t>
                      </a:r>
                      <a:endParaRPr lang="en-US" sz="1100"/>
                    </a:p>
                    <a:p>
                      <a:pPr algn="ctr">
                        <a:lnSpc>
                          <a:spcPts val="2413"/>
                        </a:lnSpc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Ctrl/ALT/Delete not able to enter computer no keyboard function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0262"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Need TEAMS App Downloaded and need phone line reset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387"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 I need a new mouse and privacy screen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10513653" y="3822065"/>
          <a:ext cx="7003272" cy="3895725"/>
        </p:xfrm>
        <a:graphic>
          <a:graphicData uri="http://schemas.openxmlformats.org/drawingml/2006/table">
            <a:tbl>
              <a:tblPr/>
              <a:tblGrid>
                <a:gridCol w="206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9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0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9145"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 Bold"/>
                        </a:rPr>
                        <a:t>CI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 Bold"/>
                        </a:rPr>
                        <a:t>Purchase Date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9145"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phx1820664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Dell Inc optiplex 7050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9145"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PHX1811386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Dell Inc. Optiplex 7040 MT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9145"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tus120400770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Lenovo 20W1S20N00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9145"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1cpf3k7026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Lenovo 20W1S20N00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TextBox 17"/>
          <p:cNvSpPr txBox="1"/>
          <p:nvPr/>
        </p:nvSpPr>
        <p:spPr>
          <a:xfrm>
            <a:off x="1591916" y="2513021"/>
            <a:ext cx="4899434" cy="587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205B"/>
                </a:solidFill>
                <a:latin typeface="Open Sauce SemiBold Bold"/>
              </a:rPr>
              <a:t>Descriptive Columns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13653" y="2513021"/>
            <a:ext cx="6707547" cy="587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205B"/>
                </a:solidFill>
                <a:latin typeface="Open Sauce SemiBold Bold"/>
              </a:rPr>
              <a:t>Incomplete or Missing Data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91916" y="866775"/>
            <a:ext cx="10240544" cy="951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170">
                <a:solidFill>
                  <a:srgbClr val="007EB4"/>
                </a:solidFill>
                <a:latin typeface="Poppins Bold"/>
              </a:rPr>
              <a:t>UNDERSTANDING THE ISSUES</a:t>
            </a:r>
          </a:p>
        </p:txBody>
      </p:sp>
      <p:grpSp>
        <p:nvGrpSpPr>
          <p:cNvPr id="29" name="Group 20">
            <a:extLst>
              <a:ext uri="{FF2B5EF4-FFF2-40B4-BE49-F238E27FC236}">
                <a16:creationId xmlns:a16="http://schemas.microsoft.com/office/drawing/2014/main" id="{B63B249A-1EB9-AD93-1F7D-A681BABDCC78}"/>
              </a:ext>
            </a:extLst>
          </p:cNvPr>
          <p:cNvGrpSpPr/>
          <p:nvPr/>
        </p:nvGrpSpPr>
        <p:grpSpPr>
          <a:xfrm>
            <a:off x="15773400" y="3506209"/>
            <a:ext cx="1654870" cy="4564812"/>
            <a:chOff x="0" y="0"/>
            <a:chExt cx="3230404" cy="278599"/>
          </a:xfrm>
        </p:grpSpPr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D437CF56-26BC-E343-8E80-BEA6926AFB94}"/>
                </a:ext>
              </a:extLst>
            </p:cNvPr>
            <p:cNvSpPr/>
            <p:nvPr/>
          </p:nvSpPr>
          <p:spPr>
            <a:xfrm>
              <a:off x="0" y="0"/>
              <a:ext cx="3230404" cy="278599"/>
            </a:xfrm>
            <a:custGeom>
              <a:avLst/>
              <a:gdLst/>
              <a:ahLst/>
              <a:cxnLst/>
              <a:rect l="l" t="t" r="r" b="b"/>
              <a:pathLst>
                <a:path w="3230404" h="278599">
                  <a:moveTo>
                    <a:pt x="0" y="0"/>
                  </a:moveTo>
                  <a:lnTo>
                    <a:pt x="3230404" y="0"/>
                  </a:lnTo>
                  <a:lnTo>
                    <a:pt x="3230404" y="278599"/>
                  </a:lnTo>
                  <a:lnTo>
                    <a:pt x="0" y="2785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C02537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22">
              <a:extLst>
                <a:ext uri="{FF2B5EF4-FFF2-40B4-BE49-F238E27FC236}">
                  <a16:creationId xmlns:a16="http://schemas.microsoft.com/office/drawing/2014/main" id="{FD61ADF7-DBB1-2EC6-D3F1-3C209B4ACB48}"/>
                </a:ext>
              </a:extLst>
            </p:cNvPr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8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9542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83884" y="3839484"/>
            <a:ext cx="10014611" cy="482156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826815" y="3039160"/>
            <a:ext cx="6432485" cy="5621888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577818" y="907257"/>
            <a:ext cx="10048239" cy="1341317"/>
            <a:chOff x="0" y="-161925"/>
            <a:chExt cx="13397652" cy="178842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830844"/>
              <a:ext cx="4784328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040"/>
                </a:lnSpc>
                <a:spcBef>
                  <a:spcPct val="0"/>
                </a:spcBef>
              </a:pPr>
              <a:endParaRPr lang="en-US" sz="3600">
                <a:solidFill>
                  <a:srgbClr val="00205B"/>
                </a:solidFill>
                <a:latin typeface="Open Sauce SemiBold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8797" y="-161925"/>
              <a:ext cx="13378855" cy="1293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40"/>
                </a:lnSpc>
              </a:pPr>
              <a:r>
                <a:rPr lang="en-US" sz="5170">
                  <a:solidFill>
                    <a:srgbClr val="007EB4"/>
                  </a:solidFill>
                  <a:latin typeface="Poppins Bold"/>
                </a:rPr>
                <a:t>TARGETING SKEWED DATA</a:t>
              </a:r>
            </a:p>
          </p:txBody>
        </p:sp>
      </p:grpSp>
      <p:sp>
        <p:nvSpPr>
          <p:cNvPr id="29" name="TextBox 17">
            <a:extLst>
              <a:ext uri="{FF2B5EF4-FFF2-40B4-BE49-F238E27FC236}">
                <a16:creationId xmlns:a16="http://schemas.microsoft.com/office/drawing/2014/main" id="{D621F30E-C4E2-47C9-F3E5-FF2299CF103C}"/>
              </a:ext>
            </a:extLst>
          </p:cNvPr>
          <p:cNvSpPr txBox="1"/>
          <p:nvPr/>
        </p:nvSpPr>
        <p:spPr>
          <a:xfrm>
            <a:off x="914400" y="2362204"/>
            <a:ext cx="4899434" cy="539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2000">
                <a:solidFill>
                  <a:srgbClr val="00205B"/>
                </a:solidFill>
                <a:latin typeface="Open Sauce SemiBold Bold"/>
              </a:rPr>
              <a:t>Highest Number of Devices</a:t>
            </a:r>
          </a:p>
        </p:txBody>
      </p:sp>
      <p:sp>
        <p:nvSpPr>
          <p:cNvPr id="30" name="TextBox 17">
            <a:extLst>
              <a:ext uri="{FF2B5EF4-FFF2-40B4-BE49-F238E27FC236}">
                <a16:creationId xmlns:a16="http://schemas.microsoft.com/office/drawing/2014/main" id="{05142B9B-C618-91D9-4BD1-F40910031EF3}"/>
              </a:ext>
            </a:extLst>
          </p:cNvPr>
          <p:cNvSpPr txBox="1"/>
          <p:nvPr/>
        </p:nvSpPr>
        <p:spPr>
          <a:xfrm>
            <a:off x="11009965" y="2362204"/>
            <a:ext cx="4899434" cy="539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2000">
                <a:solidFill>
                  <a:srgbClr val="00205B"/>
                </a:solidFill>
                <a:latin typeface="Open Sauce SemiBold Bold"/>
              </a:rPr>
              <a:t>Priority of Issues</a:t>
            </a:r>
          </a:p>
        </p:txBody>
      </p:sp>
    </p:spTree>
    <p:extLst>
      <p:ext uri="{BB962C8B-B14F-4D97-AF65-F5344CB8AC3E}">
        <p14:creationId xmlns:p14="http://schemas.microsoft.com/office/powerpoint/2010/main" val="33145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1584726" y="3779202"/>
          <a:ext cx="5573238" cy="2362983"/>
        </p:xfrm>
        <a:graphic>
          <a:graphicData uri="http://schemas.openxmlformats.org/drawingml/2006/table">
            <a:tbl>
              <a:tblPr/>
              <a:tblGrid>
                <a:gridCol w="2442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1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4645">
                <a:tc gridSpan="2">
                  <a:txBody>
                    <a:bodyPr/>
                    <a:lstStyle/>
                    <a:p>
                      <a:pPr algn="l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 Bold"/>
                        </a:rPr>
                        <a:t>CI Item 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 Bold"/>
                        </a:rPr>
                        <a:t>Ci Item.Category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4169"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 Bold"/>
                        </a:rPr>
                        <a:t>Hardware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 Bold"/>
                        </a:rPr>
                        <a:t>42,977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A5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4169"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Software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14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D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8668084" y="3779202"/>
          <a:ext cx="8004162" cy="3981449"/>
        </p:xfrm>
        <a:graphic>
          <a:graphicData uri="http://schemas.openxmlformats.org/drawingml/2006/table">
            <a:tbl>
              <a:tblPr/>
              <a:tblGrid>
                <a:gridCol w="2483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0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8979"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 Bold"/>
                        </a:rPr>
                        <a:t>CI Item Category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 Bold"/>
                        </a:rPr>
                        <a:t>Task Short 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6724"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Hardware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User needs all her software transferred from old laptop to new laptop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6724"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Hardware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Need IT assistance in person to help navigate and upload info from a USB to software on the computer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9022"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Hardware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needed admin credentials for software install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1353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9" name="Group 17">
            <a:extLst>
              <a:ext uri="{FF2B5EF4-FFF2-40B4-BE49-F238E27FC236}">
                <a16:creationId xmlns:a16="http://schemas.microsoft.com/office/drawing/2014/main" id="{36E155E8-E2E4-F3ED-29AB-8F86D1E85DFE}"/>
              </a:ext>
            </a:extLst>
          </p:cNvPr>
          <p:cNvGrpSpPr/>
          <p:nvPr/>
        </p:nvGrpSpPr>
        <p:grpSpPr>
          <a:xfrm>
            <a:off x="1577818" y="907256"/>
            <a:ext cx="10048239" cy="1331596"/>
            <a:chOff x="0" y="-161925"/>
            <a:chExt cx="13397652" cy="1775462"/>
          </a:xfrm>
        </p:grpSpPr>
        <p:sp>
          <p:nvSpPr>
            <p:cNvPr id="30" name="TextBox 18">
              <a:extLst>
                <a:ext uri="{FF2B5EF4-FFF2-40B4-BE49-F238E27FC236}">
                  <a16:creationId xmlns:a16="http://schemas.microsoft.com/office/drawing/2014/main" id="{0EBB6741-56E8-12CE-9D2C-D2B7E43589FC}"/>
                </a:ext>
              </a:extLst>
            </p:cNvPr>
            <p:cNvSpPr txBox="1"/>
            <p:nvPr/>
          </p:nvSpPr>
          <p:spPr>
            <a:xfrm>
              <a:off x="0" y="830843"/>
              <a:ext cx="9453688" cy="7826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205B"/>
                  </a:solidFill>
                  <a:latin typeface="Open Sauce SemiBold Bold"/>
                </a:rPr>
                <a:t>Software vs. Hardware Issues</a:t>
              </a:r>
            </a:p>
          </p:txBody>
        </p:sp>
        <p:sp>
          <p:nvSpPr>
            <p:cNvPr id="31" name="TextBox 19">
              <a:extLst>
                <a:ext uri="{FF2B5EF4-FFF2-40B4-BE49-F238E27FC236}">
                  <a16:creationId xmlns:a16="http://schemas.microsoft.com/office/drawing/2014/main" id="{86A41B3A-C79A-A63C-4AE2-CD13125EBA9C}"/>
                </a:ext>
              </a:extLst>
            </p:cNvPr>
            <p:cNvSpPr txBox="1"/>
            <p:nvPr/>
          </p:nvSpPr>
          <p:spPr>
            <a:xfrm>
              <a:off x="18797" y="-161925"/>
              <a:ext cx="13378855" cy="1293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40"/>
                </a:lnSpc>
              </a:pPr>
              <a:r>
                <a:rPr lang="en-US" sz="5170">
                  <a:solidFill>
                    <a:srgbClr val="007EB4"/>
                  </a:solidFill>
                  <a:latin typeface="Poppins Bold"/>
                </a:rPr>
                <a:t>INCONSISTENT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0527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1184135" y="2248574"/>
          <a:ext cx="9405741" cy="3103220"/>
        </p:xfrm>
        <a:graphic>
          <a:graphicData uri="http://schemas.openxmlformats.org/drawingml/2006/table">
            <a:tbl>
              <a:tblPr/>
              <a:tblGrid>
                <a:gridCol w="1671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74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5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12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0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75805"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 Bold"/>
                        </a:rPr>
                        <a:t>task.number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 Bold"/>
                        </a:rPr>
                        <a:t>ci_item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 Bold"/>
                        </a:rPr>
                        <a:t>sys_created_on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 Bold"/>
                        </a:rPr>
                        <a:t>purchase_date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 Bold"/>
                        </a:rPr>
                        <a:t>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805"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INC2806741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phx120089850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7/6/2021 13:20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8/5/2021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-0.0532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5805"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INC3184548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tus120158704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12/28/2021 15:04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11/19/2021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0.1085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5805"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INC3464729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ThinkPad T14 Gen 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5/6/2022 8:52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6/20/2022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-0.1222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6" name="Group 16"/>
          <p:cNvGrpSpPr/>
          <p:nvPr/>
        </p:nvGrpSpPr>
        <p:grpSpPr>
          <a:xfrm>
            <a:off x="939342" y="3139585"/>
            <a:ext cx="9798115" cy="731754"/>
            <a:chOff x="0" y="0"/>
            <a:chExt cx="2580573" cy="1927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580573" cy="192725"/>
            </a:xfrm>
            <a:custGeom>
              <a:avLst/>
              <a:gdLst/>
              <a:ahLst/>
              <a:cxnLst/>
              <a:rect l="l" t="t" r="r" b="b"/>
              <a:pathLst>
                <a:path w="2580573" h="192725">
                  <a:moveTo>
                    <a:pt x="0" y="0"/>
                  </a:moveTo>
                  <a:lnTo>
                    <a:pt x="2580573" y="0"/>
                  </a:lnTo>
                  <a:lnTo>
                    <a:pt x="2580573" y="192725"/>
                  </a:lnTo>
                  <a:lnTo>
                    <a:pt x="0" y="192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C02537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8"/>
                </a:lnSpc>
              </a:pPr>
              <a:endParaRPr/>
            </a:p>
          </p:txBody>
        </p:sp>
      </p:grpSp>
      <p:graphicFrame>
        <p:nvGraphicFramePr>
          <p:cNvPr id="19" name="Table 19"/>
          <p:cNvGraphicFramePr>
            <a:graphicFrameLocks noGrp="1"/>
          </p:cNvGraphicFramePr>
          <p:nvPr/>
        </p:nvGraphicFramePr>
        <p:xfrm>
          <a:off x="1166045" y="5572545"/>
          <a:ext cx="11552404" cy="3869500"/>
        </p:xfrm>
        <a:graphic>
          <a:graphicData uri="http://schemas.openxmlformats.org/drawingml/2006/table">
            <a:tbl>
              <a:tblPr/>
              <a:tblGrid>
                <a:gridCol w="2222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66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72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3900"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 Bold"/>
                        </a:rPr>
                        <a:t>task.number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 Bold"/>
                        </a:rPr>
                        <a:t>sys_created_on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 Bold"/>
                        </a:rPr>
                        <a:t>task.ref_incident.resolved_at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 Bold"/>
                        </a:rPr>
                        <a:t>Time </a:t>
                      </a:r>
                      <a:r>
                        <a:rPr lang="en-US" sz="1724" err="1">
                          <a:solidFill>
                            <a:srgbClr val="000000"/>
                          </a:solidFill>
                          <a:latin typeface="HK Grotesk Medium Bold"/>
                        </a:rPr>
                        <a:t>taken_to_resolve_in</a:t>
                      </a: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 Bold"/>
                        </a:rPr>
                        <a:t> minutes)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3900"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INC2581157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9/21/22 7:48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3/31/21 11:15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-775962.6667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3900"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INC2616787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9/16/22 13:54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4/16/21 13:53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-745921.2333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3900"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INC2719601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11/18/22 9:10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6/8/21 16:34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-759875.9833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3900"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INC2574501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9/7/22 12:38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3/29/21 8:48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13"/>
                        </a:lnSpc>
                        <a:defRPr/>
                      </a:pPr>
                      <a:r>
                        <a:rPr lang="en-US" sz="1724">
                          <a:solidFill>
                            <a:srgbClr val="000000"/>
                          </a:solidFill>
                          <a:latin typeface="HK Grotesk Medium"/>
                        </a:rPr>
                        <a:t>-759110.2667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0" name="Group 20"/>
          <p:cNvGrpSpPr/>
          <p:nvPr/>
        </p:nvGrpSpPr>
        <p:grpSpPr>
          <a:xfrm>
            <a:off x="939342" y="6959054"/>
            <a:ext cx="12265442" cy="1057806"/>
            <a:chOff x="0" y="0"/>
            <a:chExt cx="3230404" cy="27859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230404" cy="278599"/>
            </a:xfrm>
            <a:custGeom>
              <a:avLst/>
              <a:gdLst/>
              <a:ahLst/>
              <a:cxnLst/>
              <a:rect l="l" t="t" r="r" b="b"/>
              <a:pathLst>
                <a:path w="3230404" h="278599">
                  <a:moveTo>
                    <a:pt x="0" y="0"/>
                  </a:moveTo>
                  <a:lnTo>
                    <a:pt x="3230404" y="0"/>
                  </a:lnTo>
                  <a:lnTo>
                    <a:pt x="3230404" y="278599"/>
                  </a:lnTo>
                  <a:lnTo>
                    <a:pt x="0" y="2785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C02537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8"/>
                </a:lnSpc>
              </a:pPr>
              <a:endParaRPr/>
            </a:p>
          </p:txBody>
        </p:sp>
      </p:grpSp>
      <p:grpSp>
        <p:nvGrpSpPr>
          <p:cNvPr id="39" name="Group 17">
            <a:extLst>
              <a:ext uri="{FF2B5EF4-FFF2-40B4-BE49-F238E27FC236}">
                <a16:creationId xmlns:a16="http://schemas.microsoft.com/office/drawing/2014/main" id="{F49F9272-C4FD-FDA1-0F43-36B66E335EFB}"/>
              </a:ext>
            </a:extLst>
          </p:cNvPr>
          <p:cNvGrpSpPr/>
          <p:nvPr/>
        </p:nvGrpSpPr>
        <p:grpSpPr>
          <a:xfrm>
            <a:off x="1577818" y="907256"/>
            <a:ext cx="10048239" cy="1331596"/>
            <a:chOff x="0" y="-161925"/>
            <a:chExt cx="13397652" cy="1775462"/>
          </a:xfrm>
        </p:grpSpPr>
        <p:sp>
          <p:nvSpPr>
            <p:cNvPr id="40" name="TextBox 18">
              <a:extLst>
                <a:ext uri="{FF2B5EF4-FFF2-40B4-BE49-F238E27FC236}">
                  <a16:creationId xmlns:a16="http://schemas.microsoft.com/office/drawing/2014/main" id="{5F94C159-68BD-7BB7-3C86-3502C28E553E}"/>
                </a:ext>
              </a:extLst>
            </p:cNvPr>
            <p:cNvSpPr txBox="1"/>
            <p:nvPr/>
          </p:nvSpPr>
          <p:spPr>
            <a:xfrm>
              <a:off x="0" y="830843"/>
              <a:ext cx="9453688" cy="7826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5040"/>
                </a:lnSpc>
                <a:spcBef>
                  <a:spcPct val="0"/>
                </a:spcBef>
              </a:pPr>
              <a:endParaRPr lang="en-US" sz="3600">
                <a:solidFill>
                  <a:srgbClr val="00205B"/>
                </a:solidFill>
                <a:latin typeface="Open Sauce SemiBold Bold"/>
              </a:endParaRPr>
            </a:p>
          </p:txBody>
        </p:sp>
        <p:sp>
          <p:nvSpPr>
            <p:cNvPr id="41" name="TextBox 19">
              <a:extLst>
                <a:ext uri="{FF2B5EF4-FFF2-40B4-BE49-F238E27FC236}">
                  <a16:creationId xmlns:a16="http://schemas.microsoft.com/office/drawing/2014/main" id="{EA1A7979-AA9E-8CB2-5095-F3418F6B06E2}"/>
                </a:ext>
              </a:extLst>
            </p:cNvPr>
            <p:cNvSpPr txBox="1"/>
            <p:nvPr/>
          </p:nvSpPr>
          <p:spPr>
            <a:xfrm>
              <a:off x="18797" y="-161925"/>
              <a:ext cx="13378855" cy="1293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40"/>
                </a:lnSpc>
              </a:pPr>
              <a:r>
                <a:rPr lang="en-US" sz="5170">
                  <a:solidFill>
                    <a:srgbClr val="007EB4"/>
                  </a:solidFill>
                  <a:latin typeface="Poppins Bold"/>
                </a:rPr>
                <a:t>OUTLIERS IN THE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06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679550" cy="10571764"/>
            <a:chOff x="0" y="0"/>
            <a:chExt cx="4919717" cy="2784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9717" cy="2784333"/>
            </a:xfrm>
            <a:custGeom>
              <a:avLst/>
              <a:gdLst/>
              <a:ahLst/>
              <a:cxnLst/>
              <a:rect l="l" t="t" r="r" b="b"/>
              <a:pathLst>
                <a:path w="4919717" h="2784333">
                  <a:moveTo>
                    <a:pt x="0" y="0"/>
                  </a:moveTo>
                  <a:lnTo>
                    <a:pt x="4919717" y="0"/>
                  </a:lnTo>
                  <a:lnTo>
                    <a:pt x="4919717" y="2784333"/>
                  </a:lnTo>
                  <a:lnTo>
                    <a:pt x="0" y="2784333"/>
                  </a:lnTo>
                  <a:close/>
                </a:path>
              </a:pathLst>
            </a:custGeom>
            <a:solidFill>
              <a:srgbClr val="111B3D">
                <a:alpha val="7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20269" y="7233449"/>
            <a:ext cx="13620225" cy="1870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0"/>
              </a:lnSpc>
            </a:pPr>
            <a:r>
              <a:rPr lang="en-US" sz="14000">
                <a:solidFill>
                  <a:srgbClr val="FFFFFF"/>
                </a:solidFill>
                <a:latin typeface="HK Grotesk Medium Bold"/>
              </a:rPr>
              <a:t>Data Points</a:t>
            </a:r>
          </a:p>
        </p:txBody>
      </p:sp>
    </p:spTree>
    <p:extLst>
      <p:ext uri="{BB962C8B-B14F-4D97-AF65-F5344CB8AC3E}">
        <p14:creationId xmlns:p14="http://schemas.microsoft.com/office/powerpoint/2010/main" val="3472339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74631" y="2817439"/>
            <a:ext cx="1887832" cy="188783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87900" y="3230377"/>
            <a:ext cx="2046539" cy="96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4"/>
              </a:lnSpc>
            </a:pPr>
            <a:r>
              <a:rPr lang="en-US" sz="2695">
                <a:solidFill>
                  <a:srgbClr val="FFFFFF"/>
                </a:solidFill>
                <a:latin typeface="Poppins Bold"/>
              </a:rPr>
              <a:t> 3.5 </a:t>
            </a:r>
          </a:p>
          <a:p>
            <a:pPr algn="ctr">
              <a:lnSpc>
                <a:spcPts val="3774"/>
              </a:lnSpc>
            </a:pPr>
            <a:r>
              <a:rPr lang="en-US" sz="2695">
                <a:solidFill>
                  <a:srgbClr val="FFFFFF"/>
                </a:solidFill>
                <a:latin typeface="Poppins Bold"/>
              </a:rPr>
              <a:t>YEARS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035320" y="2778784"/>
            <a:ext cx="1887832" cy="188783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955967" y="3215628"/>
            <a:ext cx="2046539" cy="96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4"/>
              </a:lnSpc>
            </a:pPr>
            <a:r>
              <a:rPr lang="en-US" sz="2695">
                <a:solidFill>
                  <a:srgbClr val="FFFFFF"/>
                </a:solidFill>
                <a:latin typeface="Poppins Bold"/>
              </a:rPr>
              <a:t>1085 MINUTES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74631" y="6258835"/>
            <a:ext cx="1887832" cy="188783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95277" y="6859792"/>
            <a:ext cx="2046539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Poppins Bold"/>
              </a:rPr>
              <a:t>187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035320" y="6230854"/>
            <a:ext cx="1887832" cy="188783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955967" y="6831812"/>
            <a:ext cx="2046539" cy="75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Poppins Bold"/>
              </a:rPr>
              <a:t>91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77308" y="3135562"/>
            <a:ext cx="4305638" cy="1241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Canva Sans"/>
              </a:rPr>
              <a:t>Average Device 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11063" y="3069947"/>
            <a:ext cx="4884946" cy="125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Canva Sans"/>
              </a:rPr>
              <a:t>Average Resolution Time for Issues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77308" y="6483266"/>
            <a:ext cx="4492216" cy="1241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Canva Sans"/>
              </a:rPr>
              <a:t>Number of Models Used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27356" y="6229890"/>
            <a:ext cx="5358651" cy="188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Canva Sans"/>
              </a:rPr>
              <a:t>Number of Locations where Issues were Reported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33105" y="870942"/>
            <a:ext cx="7587095" cy="9358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170">
                <a:solidFill>
                  <a:srgbClr val="007EB4"/>
                </a:solidFill>
                <a:latin typeface="Poppins Bold"/>
              </a:rPr>
              <a:t>OUTLINING THE DATA</a:t>
            </a:r>
          </a:p>
        </p:txBody>
      </p:sp>
    </p:spTree>
    <p:extLst>
      <p:ext uri="{BB962C8B-B14F-4D97-AF65-F5344CB8AC3E}">
        <p14:creationId xmlns:p14="http://schemas.microsoft.com/office/powerpoint/2010/main" val="36275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2" grpId="0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679550" cy="10571764"/>
            <a:chOff x="0" y="0"/>
            <a:chExt cx="4919717" cy="2784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9717" cy="2784333"/>
            </a:xfrm>
            <a:custGeom>
              <a:avLst/>
              <a:gdLst/>
              <a:ahLst/>
              <a:cxnLst/>
              <a:rect l="l" t="t" r="r" b="b"/>
              <a:pathLst>
                <a:path w="4919717" h="2784333">
                  <a:moveTo>
                    <a:pt x="0" y="0"/>
                  </a:moveTo>
                  <a:lnTo>
                    <a:pt x="4919717" y="0"/>
                  </a:lnTo>
                  <a:lnTo>
                    <a:pt x="4919717" y="2784333"/>
                  </a:lnTo>
                  <a:lnTo>
                    <a:pt x="0" y="2784333"/>
                  </a:lnTo>
                  <a:close/>
                </a:path>
              </a:pathLst>
            </a:custGeom>
            <a:solidFill>
              <a:srgbClr val="111B3D">
                <a:alpha val="7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0269" y="5461799"/>
            <a:ext cx="13620225" cy="3641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0"/>
              </a:lnSpc>
            </a:pPr>
            <a:r>
              <a:rPr lang="en-US" sz="14000">
                <a:solidFill>
                  <a:srgbClr val="FFFFFF"/>
                </a:solidFill>
                <a:latin typeface="HK Grotesk Medium Bold"/>
              </a:rPr>
              <a:t>Data Analysis &amp;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50728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040571" y="2133948"/>
            <a:ext cx="14102853" cy="6863556"/>
          </a:xfrm>
          <a:prstGeom prst="rect">
            <a:avLst/>
          </a:prstGeom>
        </p:spPr>
      </p:pic>
      <p:sp>
        <p:nvSpPr>
          <p:cNvPr id="26" name="TextBox 28">
            <a:extLst>
              <a:ext uri="{FF2B5EF4-FFF2-40B4-BE49-F238E27FC236}">
                <a16:creationId xmlns:a16="http://schemas.microsoft.com/office/drawing/2014/main" id="{F122BCEC-FB46-A01D-97A0-F084D3242174}"/>
              </a:ext>
            </a:extLst>
          </p:cNvPr>
          <p:cNvSpPr txBox="1"/>
          <p:nvPr/>
        </p:nvSpPr>
        <p:spPr>
          <a:xfrm>
            <a:off x="1475498" y="832882"/>
            <a:ext cx="13607169" cy="87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31"/>
              </a:lnSpc>
            </a:pPr>
            <a:r>
              <a:rPr lang="en-US" sz="5165">
                <a:solidFill>
                  <a:srgbClr val="007EB4"/>
                </a:solidFill>
                <a:latin typeface="Poppins Bold"/>
              </a:rPr>
              <a:t>RANKING THE MODELS</a:t>
            </a: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870F36A8-3C3B-8184-5D11-C6862BACB512}"/>
              </a:ext>
            </a:extLst>
          </p:cNvPr>
          <p:cNvGrpSpPr/>
          <p:nvPr/>
        </p:nvGrpSpPr>
        <p:grpSpPr>
          <a:xfrm>
            <a:off x="3433011" y="2392212"/>
            <a:ext cx="12710413" cy="522402"/>
            <a:chOff x="0" y="0"/>
            <a:chExt cx="2580573" cy="192725"/>
          </a:xfrm>
        </p:grpSpPr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E36037D4-4A19-26B1-5EA9-60AEF05D5B16}"/>
                </a:ext>
              </a:extLst>
            </p:cNvPr>
            <p:cNvSpPr/>
            <p:nvPr/>
          </p:nvSpPr>
          <p:spPr>
            <a:xfrm>
              <a:off x="0" y="0"/>
              <a:ext cx="2580573" cy="192725"/>
            </a:xfrm>
            <a:custGeom>
              <a:avLst/>
              <a:gdLst/>
              <a:ahLst/>
              <a:cxnLst/>
              <a:rect l="l" t="t" r="r" b="b"/>
              <a:pathLst>
                <a:path w="2580573" h="192725">
                  <a:moveTo>
                    <a:pt x="0" y="0"/>
                  </a:moveTo>
                  <a:lnTo>
                    <a:pt x="2580573" y="0"/>
                  </a:lnTo>
                  <a:lnTo>
                    <a:pt x="2580573" y="192725"/>
                  </a:lnTo>
                  <a:lnTo>
                    <a:pt x="0" y="192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C02537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18">
              <a:extLst>
                <a:ext uri="{FF2B5EF4-FFF2-40B4-BE49-F238E27FC236}">
                  <a16:creationId xmlns:a16="http://schemas.microsoft.com/office/drawing/2014/main" id="{BB8C3AB6-8C72-73B8-3873-C28F81C9B8D5}"/>
                </a:ext>
              </a:extLst>
            </p:cNvPr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8"/>
                </a:lnSpc>
              </a:pPr>
              <a:endParaRPr/>
            </a:p>
          </p:txBody>
        </p:sp>
      </p:grpSp>
      <p:grpSp>
        <p:nvGrpSpPr>
          <p:cNvPr id="29" name="Group 16">
            <a:extLst>
              <a:ext uri="{FF2B5EF4-FFF2-40B4-BE49-F238E27FC236}">
                <a16:creationId xmlns:a16="http://schemas.microsoft.com/office/drawing/2014/main" id="{143239AE-F681-6198-920C-2AAA72DD8703}"/>
              </a:ext>
            </a:extLst>
          </p:cNvPr>
          <p:cNvGrpSpPr/>
          <p:nvPr/>
        </p:nvGrpSpPr>
        <p:grpSpPr>
          <a:xfrm>
            <a:off x="3433914" y="2945812"/>
            <a:ext cx="12710413" cy="522402"/>
            <a:chOff x="0" y="0"/>
            <a:chExt cx="2580573" cy="192725"/>
          </a:xfrm>
        </p:grpSpPr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99100D3C-F514-77EC-69BA-82E16D0E59F8}"/>
                </a:ext>
              </a:extLst>
            </p:cNvPr>
            <p:cNvSpPr/>
            <p:nvPr/>
          </p:nvSpPr>
          <p:spPr>
            <a:xfrm>
              <a:off x="0" y="0"/>
              <a:ext cx="2580573" cy="192725"/>
            </a:xfrm>
            <a:custGeom>
              <a:avLst/>
              <a:gdLst/>
              <a:ahLst/>
              <a:cxnLst/>
              <a:rect l="l" t="t" r="r" b="b"/>
              <a:pathLst>
                <a:path w="2580573" h="192725">
                  <a:moveTo>
                    <a:pt x="0" y="0"/>
                  </a:moveTo>
                  <a:lnTo>
                    <a:pt x="2580573" y="0"/>
                  </a:lnTo>
                  <a:lnTo>
                    <a:pt x="2580573" y="192725"/>
                  </a:lnTo>
                  <a:lnTo>
                    <a:pt x="0" y="192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C02537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18">
              <a:extLst>
                <a:ext uri="{FF2B5EF4-FFF2-40B4-BE49-F238E27FC236}">
                  <a16:creationId xmlns:a16="http://schemas.microsoft.com/office/drawing/2014/main" id="{1218D0A2-D4CD-6A49-45D6-997743F768EE}"/>
                </a:ext>
              </a:extLst>
            </p:cNvPr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8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52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1940630"/>
            <a:ext cx="15203971" cy="7250917"/>
          </a:xfrm>
          <a:prstGeom prst="rect">
            <a:avLst/>
          </a:prstGeom>
        </p:spPr>
      </p:pic>
      <p:sp>
        <p:nvSpPr>
          <p:cNvPr id="27" name="TextBox 28">
            <a:extLst>
              <a:ext uri="{FF2B5EF4-FFF2-40B4-BE49-F238E27FC236}">
                <a16:creationId xmlns:a16="http://schemas.microsoft.com/office/drawing/2014/main" id="{D78C1317-85DF-92E8-1DF4-182DDF107EF2}"/>
              </a:ext>
            </a:extLst>
          </p:cNvPr>
          <p:cNvSpPr txBox="1"/>
          <p:nvPr/>
        </p:nvSpPr>
        <p:spPr>
          <a:xfrm>
            <a:off x="1475498" y="832882"/>
            <a:ext cx="13607169" cy="877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31"/>
              </a:lnSpc>
            </a:pPr>
            <a:r>
              <a:rPr lang="en-US" sz="5165">
                <a:solidFill>
                  <a:srgbClr val="007EB4"/>
                </a:solidFill>
                <a:latin typeface="Poppins Bold"/>
              </a:rPr>
              <a:t>AVERAGE AGE OF MODELS</a:t>
            </a: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512B5F2C-B43A-B558-FB14-E0FEC0BCB322}"/>
              </a:ext>
            </a:extLst>
          </p:cNvPr>
          <p:cNvGrpSpPr/>
          <p:nvPr/>
        </p:nvGrpSpPr>
        <p:grpSpPr>
          <a:xfrm>
            <a:off x="2567641" y="3362907"/>
            <a:ext cx="12710413" cy="522402"/>
            <a:chOff x="0" y="0"/>
            <a:chExt cx="2580573" cy="192725"/>
          </a:xfrm>
        </p:grpSpPr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CBEA09F8-286E-2041-D771-D38656CEBFA6}"/>
                </a:ext>
              </a:extLst>
            </p:cNvPr>
            <p:cNvSpPr/>
            <p:nvPr/>
          </p:nvSpPr>
          <p:spPr>
            <a:xfrm>
              <a:off x="0" y="0"/>
              <a:ext cx="2580573" cy="192725"/>
            </a:xfrm>
            <a:custGeom>
              <a:avLst/>
              <a:gdLst/>
              <a:ahLst/>
              <a:cxnLst/>
              <a:rect l="l" t="t" r="r" b="b"/>
              <a:pathLst>
                <a:path w="2580573" h="192725">
                  <a:moveTo>
                    <a:pt x="0" y="0"/>
                  </a:moveTo>
                  <a:lnTo>
                    <a:pt x="2580573" y="0"/>
                  </a:lnTo>
                  <a:lnTo>
                    <a:pt x="2580573" y="192725"/>
                  </a:lnTo>
                  <a:lnTo>
                    <a:pt x="0" y="192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C02537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18">
              <a:extLst>
                <a:ext uri="{FF2B5EF4-FFF2-40B4-BE49-F238E27FC236}">
                  <a16:creationId xmlns:a16="http://schemas.microsoft.com/office/drawing/2014/main" id="{50B16CF4-0BB6-7E9C-0E36-223D5BF6B68B}"/>
                </a:ext>
              </a:extLst>
            </p:cNvPr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8"/>
                </a:lnSpc>
              </a:pPr>
              <a:endParaRPr/>
            </a:p>
          </p:txBody>
        </p:sp>
      </p:grpSp>
      <p:grpSp>
        <p:nvGrpSpPr>
          <p:cNvPr id="29" name="Group 16">
            <a:extLst>
              <a:ext uri="{FF2B5EF4-FFF2-40B4-BE49-F238E27FC236}">
                <a16:creationId xmlns:a16="http://schemas.microsoft.com/office/drawing/2014/main" id="{8C315C22-E336-4157-6D27-A04C88DD2B17}"/>
              </a:ext>
            </a:extLst>
          </p:cNvPr>
          <p:cNvGrpSpPr/>
          <p:nvPr/>
        </p:nvGrpSpPr>
        <p:grpSpPr>
          <a:xfrm>
            <a:off x="2567641" y="6204659"/>
            <a:ext cx="12710413" cy="522402"/>
            <a:chOff x="0" y="0"/>
            <a:chExt cx="2580573" cy="192725"/>
          </a:xfrm>
        </p:grpSpPr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F1759FA2-3850-4C20-F449-B124C5B6A8B4}"/>
                </a:ext>
              </a:extLst>
            </p:cNvPr>
            <p:cNvSpPr/>
            <p:nvPr/>
          </p:nvSpPr>
          <p:spPr>
            <a:xfrm>
              <a:off x="0" y="0"/>
              <a:ext cx="2580573" cy="192725"/>
            </a:xfrm>
            <a:custGeom>
              <a:avLst/>
              <a:gdLst/>
              <a:ahLst/>
              <a:cxnLst/>
              <a:rect l="l" t="t" r="r" b="b"/>
              <a:pathLst>
                <a:path w="2580573" h="192725">
                  <a:moveTo>
                    <a:pt x="0" y="0"/>
                  </a:moveTo>
                  <a:lnTo>
                    <a:pt x="2580573" y="0"/>
                  </a:lnTo>
                  <a:lnTo>
                    <a:pt x="2580573" y="192725"/>
                  </a:lnTo>
                  <a:lnTo>
                    <a:pt x="0" y="192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C02537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18">
              <a:extLst>
                <a:ext uri="{FF2B5EF4-FFF2-40B4-BE49-F238E27FC236}">
                  <a16:creationId xmlns:a16="http://schemas.microsoft.com/office/drawing/2014/main" id="{B3D469CB-FB9A-3FF4-FEFF-4D5B2542236A}"/>
                </a:ext>
              </a:extLst>
            </p:cNvPr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8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895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857250"/>
            <a:ext cx="5110311" cy="1109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87"/>
              </a:lnSpc>
            </a:pPr>
            <a:r>
              <a:rPr lang="en-US" sz="6205">
                <a:solidFill>
                  <a:srgbClr val="00205B"/>
                </a:solidFill>
                <a:latin typeface="Poppins Bold"/>
              </a:rPr>
              <a:t>THE </a:t>
            </a:r>
            <a:r>
              <a:rPr lang="en-US" sz="6205">
                <a:solidFill>
                  <a:srgbClr val="007EB4"/>
                </a:solidFill>
                <a:latin typeface="Poppins Bold"/>
              </a:rPr>
              <a:t>TIMELINE</a:t>
            </a:r>
          </a:p>
        </p:txBody>
      </p:sp>
      <p:sp>
        <p:nvSpPr>
          <p:cNvPr id="12" name="AutoShape 12"/>
          <p:cNvSpPr/>
          <p:nvPr/>
        </p:nvSpPr>
        <p:spPr>
          <a:xfrm>
            <a:off x="4054810" y="10018151"/>
            <a:ext cx="48633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6942514" y="10018151"/>
            <a:ext cx="48633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10315325" y="10018151"/>
            <a:ext cx="48633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13488487" y="10018151"/>
            <a:ext cx="48633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573760" y="3270250"/>
            <a:ext cx="338892" cy="46250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7CE8138-A6BE-DAEA-0C27-FF5538E7DD9E}"/>
              </a:ext>
            </a:extLst>
          </p:cNvPr>
          <p:cNvGrpSpPr/>
          <p:nvPr/>
        </p:nvGrpSpPr>
        <p:grpSpPr>
          <a:xfrm>
            <a:off x="2031599" y="5233710"/>
            <a:ext cx="14316954" cy="1652291"/>
            <a:chOff x="2031599" y="4744751"/>
            <a:chExt cx="14316954" cy="1652291"/>
          </a:xfrm>
        </p:grpSpPr>
        <p:sp>
          <p:nvSpPr>
            <p:cNvPr id="27" name="AutoShape 23">
              <a:extLst>
                <a:ext uri="{FF2B5EF4-FFF2-40B4-BE49-F238E27FC236}">
                  <a16:creationId xmlns:a16="http://schemas.microsoft.com/office/drawing/2014/main" id="{0FFF86E6-8646-BAF5-9FBD-706D7CF592BE}"/>
                </a:ext>
              </a:extLst>
            </p:cNvPr>
            <p:cNvSpPr/>
            <p:nvPr/>
          </p:nvSpPr>
          <p:spPr>
            <a:xfrm>
              <a:off x="3683890" y="5537559"/>
              <a:ext cx="1507214" cy="0"/>
            </a:xfrm>
            <a:prstGeom prst="line">
              <a:avLst/>
            </a:prstGeom>
            <a:ln w="66675" cap="flat">
              <a:solidFill>
                <a:srgbClr val="3EDA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3F78CD73-0C35-19D7-A777-1E3BF89A6FD2}"/>
                </a:ext>
              </a:extLst>
            </p:cNvPr>
            <p:cNvSpPr/>
            <p:nvPr/>
          </p:nvSpPr>
          <p:spPr>
            <a:xfrm>
              <a:off x="6843394" y="5537559"/>
              <a:ext cx="1537242" cy="0"/>
            </a:xfrm>
            <a:prstGeom prst="line">
              <a:avLst/>
            </a:prstGeom>
            <a:ln w="66675" cap="flat">
              <a:solidFill>
                <a:srgbClr val="18AFD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AutoShape 25">
              <a:extLst>
                <a:ext uri="{FF2B5EF4-FFF2-40B4-BE49-F238E27FC236}">
                  <a16:creationId xmlns:a16="http://schemas.microsoft.com/office/drawing/2014/main" id="{7DA98CCC-6779-EACD-CB89-497972CCDF0D}"/>
                </a:ext>
              </a:extLst>
            </p:cNvPr>
            <p:cNvSpPr/>
            <p:nvPr/>
          </p:nvSpPr>
          <p:spPr>
            <a:xfrm>
              <a:off x="10016221" y="5537559"/>
              <a:ext cx="1513875" cy="0"/>
            </a:xfrm>
            <a:prstGeom prst="line">
              <a:avLst/>
            </a:prstGeom>
            <a:ln w="66675" cap="flat">
              <a:solidFill>
                <a:srgbClr val="1C88C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AutoShape 26">
              <a:extLst>
                <a:ext uri="{FF2B5EF4-FFF2-40B4-BE49-F238E27FC236}">
                  <a16:creationId xmlns:a16="http://schemas.microsoft.com/office/drawing/2014/main" id="{4875A379-8399-C42F-46DE-F5EB0F1BA462}"/>
                </a:ext>
              </a:extLst>
            </p:cNvPr>
            <p:cNvSpPr/>
            <p:nvPr/>
          </p:nvSpPr>
          <p:spPr>
            <a:xfrm>
              <a:off x="13121717" y="5537559"/>
              <a:ext cx="1574544" cy="0"/>
            </a:xfrm>
            <a:prstGeom prst="line">
              <a:avLst/>
            </a:prstGeom>
            <a:ln w="66675" cap="flat">
              <a:solidFill>
                <a:srgbClr val="13538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" name="Group 27">
              <a:extLst>
                <a:ext uri="{FF2B5EF4-FFF2-40B4-BE49-F238E27FC236}">
                  <a16:creationId xmlns:a16="http://schemas.microsoft.com/office/drawing/2014/main" id="{21AD2714-9ADB-E256-8542-28626657E418}"/>
                </a:ext>
              </a:extLst>
            </p:cNvPr>
            <p:cNvGrpSpPr/>
            <p:nvPr/>
          </p:nvGrpSpPr>
          <p:grpSpPr>
            <a:xfrm>
              <a:off x="14696262" y="4744751"/>
              <a:ext cx="1652291" cy="1652291"/>
              <a:chOff x="0" y="0"/>
              <a:chExt cx="2203054" cy="2203054"/>
            </a:xfrm>
          </p:grpSpPr>
          <p:grpSp>
            <p:nvGrpSpPr>
              <p:cNvPr id="50" name="Group 28">
                <a:extLst>
                  <a:ext uri="{FF2B5EF4-FFF2-40B4-BE49-F238E27FC236}">
                    <a16:creationId xmlns:a16="http://schemas.microsoft.com/office/drawing/2014/main" id="{3E90B00C-8A38-A744-6E4F-3359C875CBC7}"/>
                  </a:ext>
                </a:extLst>
              </p:cNvPr>
              <p:cNvGrpSpPr/>
              <p:nvPr/>
            </p:nvGrpSpPr>
            <p:grpSpPr>
              <a:xfrm>
                <a:off x="0" y="0"/>
                <a:ext cx="2203054" cy="2203054"/>
                <a:chOff x="0" y="0"/>
                <a:chExt cx="812800" cy="812800"/>
              </a:xfrm>
            </p:grpSpPr>
            <p:sp>
              <p:nvSpPr>
                <p:cNvPr id="52" name="Freeform 29">
                  <a:extLst>
                    <a:ext uri="{FF2B5EF4-FFF2-40B4-BE49-F238E27FC236}">
                      <a16:creationId xmlns:a16="http://schemas.microsoft.com/office/drawing/2014/main" id="{DC7F97EB-47D5-966D-2E6D-6279082969C2}"/>
                    </a:ext>
                  </a:extLst>
                </p:cNvPr>
                <p:cNvSpPr/>
                <p:nvPr/>
              </p:nvSpPr>
              <p:spPr>
                <a:xfrm>
                  <a:off x="1813" y="0"/>
                  <a:ext cx="809173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173" h="812800">
                      <a:moveTo>
                        <a:pt x="404587" y="0"/>
                      </a:moveTo>
                      <a:cubicBezTo>
                        <a:pt x="628326" y="1001"/>
                        <a:pt x="809174" y="182659"/>
                        <a:pt x="809174" y="406400"/>
                      </a:cubicBezTo>
                      <a:cubicBezTo>
                        <a:pt x="809174" y="630141"/>
                        <a:pt x="628326" y="811799"/>
                        <a:pt x="404587" y="812800"/>
                      </a:cubicBezTo>
                      <a:cubicBezTo>
                        <a:pt x="180848" y="811799"/>
                        <a:pt x="0" y="630141"/>
                        <a:pt x="0" y="406400"/>
                      </a:cubicBezTo>
                      <a:cubicBezTo>
                        <a:pt x="0" y="182659"/>
                        <a:pt x="180848" y="1001"/>
                        <a:pt x="404587" y="0"/>
                      </a:cubicBezTo>
                      <a:close/>
                    </a:path>
                  </a:pathLst>
                </a:custGeom>
                <a:solidFill>
                  <a:srgbClr val="13538A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TextBox 30">
                  <a:extLst>
                    <a:ext uri="{FF2B5EF4-FFF2-40B4-BE49-F238E27FC236}">
                      <a16:creationId xmlns:a16="http://schemas.microsoft.com/office/drawing/2014/main" id="{1107C07A-833C-D57E-B581-C9D4F2C94E6B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60731" tIns="60731" rIns="60731" bIns="60731" rtlCol="0" anchor="ctr"/>
                <a:lstStyle/>
                <a:p>
                  <a:pPr algn="ctr">
                    <a:lnSpc>
                      <a:spcPts val="2100"/>
                    </a:lnSpc>
                  </a:pPr>
                  <a:endParaRPr/>
                </a:p>
              </p:txBody>
            </p:sp>
          </p:grpSp>
          <p:pic>
            <p:nvPicPr>
              <p:cNvPr id="51" name="Picture 31">
                <a:extLst>
                  <a:ext uri="{FF2B5EF4-FFF2-40B4-BE49-F238E27FC236}">
                    <a16:creationId xmlns:a16="http://schemas.microsoft.com/office/drawing/2014/main" id="{40FEFC58-95B7-27AA-A756-A1B9164AC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56991" y="632162"/>
                <a:ext cx="691247" cy="938730"/>
              </a:xfrm>
              <a:prstGeom prst="rect">
                <a:avLst/>
              </a:prstGeom>
            </p:spPr>
          </p:pic>
        </p:grpSp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CAE31296-06F3-C702-5EC0-9C7EBCA36593}"/>
                </a:ext>
              </a:extLst>
            </p:cNvPr>
            <p:cNvGrpSpPr/>
            <p:nvPr/>
          </p:nvGrpSpPr>
          <p:grpSpPr>
            <a:xfrm>
              <a:off x="2031599" y="4744751"/>
              <a:ext cx="1652291" cy="1652291"/>
              <a:chOff x="0" y="0"/>
              <a:chExt cx="2203054" cy="2203054"/>
            </a:xfrm>
          </p:grpSpPr>
          <p:grpSp>
            <p:nvGrpSpPr>
              <p:cNvPr id="46" name="Group 33">
                <a:extLst>
                  <a:ext uri="{FF2B5EF4-FFF2-40B4-BE49-F238E27FC236}">
                    <a16:creationId xmlns:a16="http://schemas.microsoft.com/office/drawing/2014/main" id="{EF37D072-4969-9778-89D4-C5F3C4859BDA}"/>
                  </a:ext>
                </a:extLst>
              </p:cNvPr>
              <p:cNvGrpSpPr/>
              <p:nvPr/>
            </p:nvGrpSpPr>
            <p:grpSpPr>
              <a:xfrm>
                <a:off x="0" y="0"/>
                <a:ext cx="2203054" cy="2203054"/>
                <a:chOff x="0" y="0"/>
                <a:chExt cx="812800" cy="812800"/>
              </a:xfrm>
            </p:grpSpPr>
            <p:sp>
              <p:nvSpPr>
                <p:cNvPr id="48" name="Freeform 34">
                  <a:extLst>
                    <a:ext uri="{FF2B5EF4-FFF2-40B4-BE49-F238E27FC236}">
                      <a16:creationId xmlns:a16="http://schemas.microsoft.com/office/drawing/2014/main" id="{1EA201C3-531A-65AF-8A89-8035158E4FB0}"/>
                    </a:ext>
                  </a:extLst>
                </p:cNvPr>
                <p:cNvSpPr/>
                <p:nvPr/>
              </p:nvSpPr>
              <p:spPr>
                <a:xfrm>
                  <a:off x="1813" y="0"/>
                  <a:ext cx="809173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173" h="812800">
                      <a:moveTo>
                        <a:pt x="404587" y="0"/>
                      </a:moveTo>
                      <a:cubicBezTo>
                        <a:pt x="628326" y="1001"/>
                        <a:pt x="809174" y="182659"/>
                        <a:pt x="809174" y="406400"/>
                      </a:cubicBezTo>
                      <a:cubicBezTo>
                        <a:pt x="809174" y="630141"/>
                        <a:pt x="628326" y="811799"/>
                        <a:pt x="404587" y="812800"/>
                      </a:cubicBezTo>
                      <a:cubicBezTo>
                        <a:pt x="180848" y="811799"/>
                        <a:pt x="0" y="630141"/>
                        <a:pt x="0" y="406400"/>
                      </a:cubicBezTo>
                      <a:cubicBezTo>
                        <a:pt x="0" y="182659"/>
                        <a:pt x="180848" y="1001"/>
                        <a:pt x="404587" y="0"/>
                      </a:cubicBezTo>
                      <a:close/>
                    </a:path>
                  </a:pathLst>
                </a:custGeom>
                <a:solidFill>
                  <a:srgbClr val="3EDAD8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TextBox 35">
                  <a:extLst>
                    <a:ext uri="{FF2B5EF4-FFF2-40B4-BE49-F238E27FC236}">
                      <a16:creationId xmlns:a16="http://schemas.microsoft.com/office/drawing/2014/main" id="{0D115449-73BF-3080-618C-6C6B10ADFB49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100"/>
                    </a:lnSpc>
                  </a:pPr>
                  <a:endParaRPr/>
                </a:p>
              </p:txBody>
            </p:sp>
          </p:grpSp>
          <p:pic>
            <p:nvPicPr>
              <p:cNvPr id="47" name="Picture 36">
                <a:extLst>
                  <a:ext uri="{FF2B5EF4-FFF2-40B4-BE49-F238E27FC236}">
                    <a16:creationId xmlns:a16="http://schemas.microsoft.com/office/drawing/2014/main" id="{559A42C8-D1BA-8C65-647D-C44B80352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32557" y="468180"/>
                <a:ext cx="1195040" cy="1203795"/>
              </a:xfrm>
              <a:prstGeom prst="rect">
                <a:avLst/>
              </a:prstGeom>
            </p:spPr>
          </p:pic>
        </p:grpSp>
        <p:grpSp>
          <p:nvGrpSpPr>
            <p:cNvPr id="33" name="Group 37">
              <a:extLst>
                <a:ext uri="{FF2B5EF4-FFF2-40B4-BE49-F238E27FC236}">
                  <a16:creationId xmlns:a16="http://schemas.microsoft.com/office/drawing/2014/main" id="{A6E73C8B-1371-BEDB-FA38-3F2BCCA99E2F}"/>
                </a:ext>
              </a:extLst>
            </p:cNvPr>
            <p:cNvGrpSpPr/>
            <p:nvPr/>
          </p:nvGrpSpPr>
          <p:grpSpPr>
            <a:xfrm>
              <a:off x="5197765" y="4744751"/>
              <a:ext cx="1652291" cy="1652291"/>
              <a:chOff x="0" y="0"/>
              <a:chExt cx="2203054" cy="2203054"/>
            </a:xfrm>
          </p:grpSpPr>
          <p:grpSp>
            <p:nvGrpSpPr>
              <p:cNvPr id="42" name="Group 38">
                <a:extLst>
                  <a:ext uri="{FF2B5EF4-FFF2-40B4-BE49-F238E27FC236}">
                    <a16:creationId xmlns:a16="http://schemas.microsoft.com/office/drawing/2014/main" id="{6380BEFB-27E3-D6E2-A445-C7592337B016}"/>
                  </a:ext>
                </a:extLst>
              </p:cNvPr>
              <p:cNvGrpSpPr/>
              <p:nvPr/>
            </p:nvGrpSpPr>
            <p:grpSpPr>
              <a:xfrm>
                <a:off x="0" y="0"/>
                <a:ext cx="2203054" cy="2203054"/>
                <a:chOff x="0" y="0"/>
                <a:chExt cx="812800" cy="812800"/>
              </a:xfrm>
            </p:grpSpPr>
            <p:sp>
              <p:nvSpPr>
                <p:cNvPr id="44" name="Freeform 39">
                  <a:extLst>
                    <a:ext uri="{FF2B5EF4-FFF2-40B4-BE49-F238E27FC236}">
                      <a16:creationId xmlns:a16="http://schemas.microsoft.com/office/drawing/2014/main" id="{17B15D60-BEDA-7D04-C60A-07C948AD7BAB}"/>
                    </a:ext>
                  </a:extLst>
                </p:cNvPr>
                <p:cNvSpPr/>
                <p:nvPr/>
              </p:nvSpPr>
              <p:spPr>
                <a:xfrm>
                  <a:off x="1813" y="0"/>
                  <a:ext cx="809173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173" h="812800">
                      <a:moveTo>
                        <a:pt x="404587" y="0"/>
                      </a:moveTo>
                      <a:cubicBezTo>
                        <a:pt x="628326" y="1001"/>
                        <a:pt x="809174" y="182659"/>
                        <a:pt x="809174" y="406400"/>
                      </a:cubicBezTo>
                      <a:cubicBezTo>
                        <a:pt x="809174" y="630141"/>
                        <a:pt x="628326" y="811799"/>
                        <a:pt x="404587" y="812800"/>
                      </a:cubicBezTo>
                      <a:cubicBezTo>
                        <a:pt x="180848" y="811799"/>
                        <a:pt x="0" y="630141"/>
                        <a:pt x="0" y="406400"/>
                      </a:cubicBezTo>
                      <a:cubicBezTo>
                        <a:pt x="0" y="182659"/>
                        <a:pt x="180848" y="1001"/>
                        <a:pt x="404587" y="0"/>
                      </a:cubicBezTo>
                      <a:close/>
                    </a:path>
                  </a:pathLst>
                </a:custGeom>
                <a:solidFill>
                  <a:srgbClr val="37C9EF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TextBox 40">
                  <a:extLst>
                    <a:ext uri="{FF2B5EF4-FFF2-40B4-BE49-F238E27FC236}">
                      <a16:creationId xmlns:a16="http://schemas.microsoft.com/office/drawing/2014/main" id="{A0ACB92B-8CFF-015C-F4E9-4F7BA3DD89A4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100"/>
                    </a:lnSpc>
                  </a:pPr>
                  <a:endParaRPr/>
                </a:p>
              </p:txBody>
            </p:sp>
          </p:grpSp>
          <p:pic>
            <p:nvPicPr>
              <p:cNvPr id="43" name="Picture 41">
                <a:extLst>
                  <a:ext uri="{FF2B5EF4-FFF2-40B4-BE49-F238E27FC236}">
                    <a16:creationId xmlns:a16="http://schemas.microsoft.com/office/drawing/2014/main" id="{A5569760-4105-0235-1B04-81F21969B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40414" y="531079"/>
                <a:ext cx="1122227" cy="1140896"/>
              </a:xfrm>
              <a:prstGeom prst="rect">
                <a:avLst/>
              </a:prstGeom>
            </p:spPr>
          </p:pic>
        </p:grpSp>
        <p:grpSp>
          <p:nvGrpSpPr>
            <p:cNvPr id="34" name="Group 42">
              <a:extLst>
                <a:ext uri="{FF2B5EF4-FFF2-40B4-BE49-F238E27FC236}">
                  <a16:creationId xmlns:a16="http://schemas.microsoft.com/office/drawing/2014/main" id="{86DAC3BA-B3CC-5966-F0F6-61A21D136546}"/>
                </a:ext>
              </a:extLst>
            </p:cNvPr>
            <p:cNvGrpSpPr/>
            <p:nvPr/>
          </p:nvGrpSpPr>
          <p:grpSpPr>
            <a:xfrm>
              <a:off x="8363930" y="4744751"/>
              <a:ext cx="1652291" cy="1652291"/>
              <a:chOff x="0" y="0"/>
              <a:chExt cx="812800" cy="812800"/>
            </a:xfrm>
          </p:grpSpPr>
          <p:sp>
            <p:nvSpPr>
              <p:cNvPr id="40" name="Freeform 43">
                <a:extLst>
                  <a:ext uri="{FF2B5EF4-FFF2-40B4-BE49-F238E27FC236}">
                    <a16:creationId xmlns:a16="http://schemas.microsoft.com/office/drawing/2014/main" id="{07043CA2-59BD-4886-3883-7C53092233C4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8AFD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Box 44">
                <a:extLst>
                  <a:ext uri="{FF2B5EF4-FFF2-40B4-BE49-F238E27FC236}">
                    <a16:creationId xmlns:a16="http://schemas.microsoft.com/office/drawing/2014/main" id="{DBB03995-DCDE-96AF-9AE7-F9BA6F4CAD5E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35" name="Group 45">
              <a:extLst>
                <a:ext uri="{FF2B5EF4-FFF2-40B4-BE49-F238E27FC236}">
                  <a16:creationId xmlns:a16="http://schemas.microsoft.com/office/drawing/2014/main" id="{6535AADF-1B8F-DA9C-7F3E-C68A30DC5C5B}"/>
                </a:ext>
              </a:extLst>
            </p:cNvPr>
            <p:cNvGrpSpPr/>
            <p:nvPr/>
          </p:nvGrpSpPr>
          <p:grpSpPr>
            <a:xfrm>
              <a:off x="11530096" y="4744751"/>
              <a:ext cx="1652291" cy="1652291"/>
              <a:chOff x="0" y="0"/>
              <a:chExt cx="812800" cy="812800"/>
            </a:xfrm>
          </p:grpSpPr>
          <p:sp>
            <p:nvSpPr>
              <p:cNvPr id="38" name="Freeform 46">
                <a:extLst>
                  <a:ext uri="{FF2B5EF4-FFF2-40B4-BE49-F238E27FC236}">
                    <a16:creationId xmlns:a16="http://schemas.microsoft.com/office/drawing/2014/main" id="{23A0DDD8-427E-9BEE-1F2A-A84555E82EDE}"/>
                  </a:ext>
                </a:extLst>
              </p:cNvPr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C88C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TextBox 47">
                <a:extLst>
                  <a:ext uri="{FF2B5EF4-FFF2-40B4-BE49-F238E27FC236}">
                    <a16:creationId xmlns:a16="http://schemas.microsoft.com/office/drawing/2014/main" id="{4673B559-1AA9-B085-B146-CD95255D8264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pic>
          <p:nvPicPr>
            <p:cNvPr id="36" name="Picture 67">
              <a:extLst>
                <a:ext uri="{FF2B5EF4-FFF2-40B4-BE49-F238E27FC236}">
                  <a16:creationId xmlns:a16="http://schemas.microsoft.com/office/drawing/2014/main" id="{29691ACE-034A-8E8A-7D19-4265BB7B8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12118842" y="5216681"/>
              <a:ext cx="474799" cy="708430"/>
            </a:xfrm>
            <a:prstGeom prst="rect">
              <a:avLst/>
            </a:prstGeom>
          </p:spPr>
        </p:pic>
        <p:pic>
          <p:nvPicPr>
            <p:cNvPr id="37" name="Picture 68">
              <a:extLst>
                <a:ext uri="{FF2B5EF4-FFF2-40B4-BE49-F238E27FC236}">
                  <a16:creationId xmlns:a16="http://schemas.microsoft.com/office/drawing/2014/main" id="{A41D129B-BE9F-1B9A-3C17-9A1C75EE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8752355" y="5244763"/>
              <a:ext cx="783290" cy="652267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34527EA-623B-03DC-E9D9-6116A932BB73}"/>
              </a:ext>
            </a:extLst>
          </p:cNvPr>
          <p:cNvGrpSpPr/>
          <p:nvPr/>
        </p:nvGrpSpPr>
        <p:grpSpPr>
          <a:xfrm>
            <a:off x="1931747" y="7317364"/>
            <a:ext cx="14725213" cy="1875396"/>
            <a:chOff x="1931747" y="2643771"/>
            <a:chExt cx="14725213" cy="1875396"/>
          </a:xfrm>
        </p:grpSpPr>
        <p:sp>
          <p:nvSpPr>
            <p:cNvPr id="55" name="TextBox 69">
              <a:extLst>
                <a:ext uri="{FF2B5EF4-FFF2-40B4-BE49-F238E27FC236}">
                  <a16:creationId xmlns:a16="http://schemas.microsoft.com/office/drawing/2014/main" id="{48EE32DA-50DB-182D-902A-FB3EB15C4E92}"/>
                </a:ext>
              </a:extLst>
            </p:cNvPr>
            <p:cNvSpPr txBox="1"/>
            <p:nvPr/>
          </p:nvSpPr>
          <p:spPr>
            <a:xfrm>
              <a:off x="1931747" y="2652996"/>
              <a:ext cx="2256151" cy="11177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2"/>
                </a:lnSpc>
              </a:pPr>
              <a:r>
                <a:rPr lang="en-US" sz="1988" spc="29">
                  <a:solidFill>
                    <a:srgbClr val="191919"/>
                  </a:solidFill>
                  <a:latin typeface="Aileron Regular"/>
                </a:rPr>
                <a:t>Preliminary Research on Banner Health</a:t>
              </a:r>
            </a:p>
          </p:txBody>
        </p:sp>
        <p:sp>
          <p:nvSpPr>
            <p:cNvPr id="56" name="TextBox 70">
              <a:extLst>
                <a:ext uri="{FF2B5EF4-FFF2-40B4-BE49-F238E27FC236}">
                  <a16:creationId xmlns:a16="http://schemas.microsoft.com/office/drawing/2014/main" id="{4364F796-2C8F-5E4A-902E-928799079965}"/>
                </a:ext>
              </a:extLst>
            </p:cNvPr>
            <p:cNvSpPr txBox="1"/>
            <p:nvPr/>
          </p:nvSpPr>
          <p:spPr>
            <a:xfrm>
              <a:off x="5034095" y="2649730"/>
              <a:ext cx="2256151" cy="1496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2"/>
                </a:lnSpc>
              </a:pPr>
              <a:r>
                <a:rPr lang="en-US" sz="1988" spc="29">
                  <a:solidFill>
                    <a:srgbClr val="191919"/>
                  </a:solidFill>
                  <a:latin typeface="Aileron Regular"/>
                </a:rPr>
                <a:t>Deep Dive into Data Cleaning, Analysis and Visualization</a:t>
              </a:r>
            </a:p>
          </p:txBody>
        </p:sp>
        <p:sp>
          <p:nvSpPr>
            <p:cNvPr id="57" name="TextBox 71">
              <a:extLst>
                <a:ext uri="{FF2B5EF4-FFF2-40B4-BE49-F238E27FC236}">
                  <a16:creationId xmlns:a16="http://schemas.microsoft.com/office/drawing/2014/main" id="{B00AB0ED-FD20-85BB-D6E8-C22EF62D0E0A}"/>
                </a:ext>
              </a:extLst>
            </p:cNvPr>
            <p:cNvSpPr txBox="1"/>
            <p:nvPr/>
          </p:nvSpPr>
          <p:spPr>
            <a:xfrm>
              <a:off x="8128377" y="2649730"/>
              <a:ext cx="2256151" cy="7389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2"/>
                </a:lnSpc>
              </a:pPr>
              <a:r>
                <a:rPr lang="en-US" sz="1988" spc="29">
                  <a:solidFill>
                    <a:srgbClr val="191919"/>
                  </a:solidFill>
                  <a:latin typeface="Aileron Regular"/>
                </a:rPr>
                <a:t>Midterm Presentation</a:t>
              </a:r>
            </a:p>
          </p:txBody>
        </p:sp>
        <p:sp>
          <p:nvSpPr>
            <p:cNvPr id="58" name="TextBox 72">
              <a:extLst>
                <a:ext uri="{FF2B5EF4-FFF2-40B4-BE49-F238E27FC236}">
                  <a16:creationId xmlns:a16="http://schemas.microsoft.com/office/drawing/2014/main" id="{A1550928-B220-3B2A-9DD7-666C7436D5E0}"/>
                </a:ext>
              </a:extLst>
            </p:cNvPr>
            <p:cNvSpPr txBox="1"/>
            <p:nvPr/>
          </p:nvSpPr>
          <p:spPr>
            <a:xfrm>
              <a:off x="11222659" y="2643771"/>
              <a:ext cx="2310161" cy="1875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2"/>
                </a:lnSpc>
              </a:pPr>
              <a:r>
                <a:rPr lang="en-US" sz="1988" spc="29">
                  <a:solidFill>
                    <a:srgbClr val="191919"/>
                  </a:solidFill>
                  <a:latin typeface="Aileron Regular"/>
                </a:rPr>
                <a:t>Build a Strategic Roadmap </a:t>
              </a:r>
            </a:p>
            <a:p>
              <a:pPr algn="ctr">
                <a:lnSpc>
                  <a:spcPts val="2982"/>
                </a:lnSpc>
              </a:pPr>
              <a:r>
                <a:rPr lang="en-US" sz="1988" spc="29">
                  <a:solidFill>
                    <a:srgbClr val="191919"/>
                  </a:solidFill>
                  <a:latin typeface="Aileron Regular"/>
                </a:rPr>
                <a:t>&amp;</a:t>
              </a:r>
            </a:p>
            <a:p>
              <a:pPr algn="ctr">
                <a:lnSpc>
                  <a:spcPts val="2982"/>
                </a:lnSpc>
              </a:pPr>
              <a:r>
                <a:rPr lang="en-US" sz="1988" spc="29">
                  <a:solidFill>
                    <a:srgbClr val="191919"/>
                  </a:solidFill>
                  <a:latin typeface="Aileron Regular"/>
                </a:rPr>
                <a:t>Cost vs. Savings Matrix</a:t>
              </a:r>
            </a:p>
          </p:txBody>
        </p:sp>
        <p:sp>
          <p:nvSpPr>
            <p:cNvPr id="59" name="TextBox 73">
              <a:extLst>
                <a:ext uri="{FF2B5EF4-FFF2-40B4-BE49-F238E27FC236}">
                  <a16:creationId xmlns:a16="http://schemas.microsoft.com/office/drawing/2014/main" id="{435CFBF1-3693-C3B7-319E-6FD03CEF113E}"/>
                </a:ext>
              </a:extLst>
            </p:cNvPr>
            <p:cNvSpPr txBox="1"/>
            <p:nvPr/>
          </p:nvSpPr>
          <p:spPr>
            <a:xfrm>
              <a:off x="14400809" y="2649824"/>
              <a:ext cx="2256151" cy="1116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2"/>
                </a:lnSpc>
              </a:pPr>
              <a:r>
                <a:rPr lang="en-US" sz="1988" spc="29">
                  <a:solidFill>
                    <a:srgbClr val="191919"/>
                  </a:solidFill>
                  <a:latin typeface="Aileron Regular"/>
                </a:rPr>
                <a:t>Final Presentation and Deliverables Handover</a:t>
              </a:r>
            </a:p>
          </p:txBody>
        </p:sp>
      </p:grpSp>
      <p:grpSp>
        <p:nvGrpSpPr>
          <p:cNvPr id="60" name="Group 2">
            <a:extLst>
              <a:ext uri="{FF2B5EF4-FFF2-40B4-BE49-F238E27FC236}">
                <a16:creationId xmlns:a16="http://schemas.microsoft.com/office/drawing/2014/main" id="{67CDC96F-C3E2-7EA9-EB32-6DAFF6F6B5FB}"/>
              </a:ext>
            </a:extLst>
          </p:cNvPr>
          <p:cNvGrpSpPr/>
          <p:nvPr/>
        </p:nvGrpSpPr>
        <p:grpSpPr>
          <a:xfrm>
            <a:off x="1931748" y="2400624"/>
            <a:ext cx="15069005" cy="752804"/>
            <a:chOff x="0" y="0"/>
            <a:chExt cx="20092007" cy="1003739"/>
          </a:xfrm>
        </p:grpSpPr>
        <p:grpSp>
          <p:nvGrpSpPr>
            <p:cNvPr id="61" name="Group 3">
              <a:extLst>
                <a:ext uri="{FF2B5EF4-FFF2-40B4-BE49-F238E27FC236}">
                  <a16:creationId xmlns:a16="http://schemas.microsoft.com/office/drawing/2014/main" id="{D5A8BBBC-2151-9EDE-03A4-59FFD3D03CAB}"/>
                </a:ext>
              </a:extLst>
            </p:cNvPr>
            <p:cNvGrpSpPr/>
            <p:nvPr/>
          </p:nvGrpSpPr>
          <p:grpSpPr>
            <a:xfrm rot="5400000">
              <a:off x="17299101" y="-1789167"/>
              <a:ext cx="1003739" cy="4582074"/>
              <a:chOff x="0" y="0"/>
              <a:chExt cx="660400" cy="3014730"/>
            </a:xfrm>
          </p:grpSpPr>
          <p:sp>
            <p:nvSpPr>
              <p:cNvPr id="79" name="Freeform 4">
                <a:extLst>
                  <a:ext uri="{FF2B5EF4-FFF2-40B4-BE49-F238E27FC236}">
                    <a16:creationId xmlns:a16="http://schemas.microsoft.com/office/drawing/2014/main" id="{053E0E85-2253-36AB-188F-D602F60C9CB0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3014731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014731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77413"/>
                    </a:cubicBezTo>
                    <a:lnTo>
                      <a:pt x="660400" y="3014731"/>
                    </a:lnTo>
                    <a:lnTo>
                      <a:pt x="0" y="3014731"/>
                    </a:lnTo>
                    <a:lnTo>
                      <a:pt x="0" y="37937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24C6F1"/>
              </a:solidFill>
              <a:ln w="38100">
                <a:solidFill>
                  <a:srgbClr val="FFFFFF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TextBox 5">
                <a:extLst>
                  <a:ext uri="{FF2B5EF4-FFF2-40B4-BE49-F238E27FC236}">
                    <a16:creationId xmlns:a16="http://schemas.microsoft.com/office/drawing/2014/main" id="{1B8B137D-93BE-FB50-196D-05D57928DD3C}"/>
                  </a:ext>
                </a:extLst>
              </p:cNvPr>
              <p:cNvSpPr txBox="1"/>
              <p:nvPr/>
            </p:nvSpPr>
            <p:spPr>
              <a:xfrm>
                <a:off x="0" y="88900"/>
                <a:ext cx="660400" cy="723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2" name="Group 6">
              <a:extLst>
                <a:ext uri="{FF2B5EF4-FFF2-40B4-BE49-F238E27FC236}">
                  <a16:creationId xmlns:a16="http://schemas.microsoft.com/office/drawing/2014/main" id="{5559AF3F-3015-A97B-C1CE-05F39E399FE9}"/>
                </a:ext>
              </a:extLst>
            </p:cNvPr>
            <p:cNvGrpSpPr/>
            <p:nvPr/>
          </p:nvGrpSpPr>
          <p:grpSpPr>
            <a:xfrm rot="5400000">
              <a:off x="13482129" y="-1789167"/>
              <a:ext cx="1003739" cy="4582074"/>
              <a:chOff x="0" y="0"/>
              <a:chExt cx="660400" cy="3014730"/>
            </a:xfrm>
          </p:grpSpPr>
          <p:sp>
            <p:nvSpPr>
              <p:cNvPr id="77" name="Freeform 7">
                <a:extLst>
                  <a:ext uri="{FF2B5EF4-FFF2-40B4-BE49-F238E27FC236}">
                    <a16:creationId xmlns:a16="http://schemas.microsoft.com/office/drawing/2014/main" id="{68EC97BD-DC5C-3348-67AC-7BCB7DFED48B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3014731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014731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77413"/>
                    </a:cubicBezTo>
                    <a:lnTo>
                      <a:pt x="660400" y="3014731"/>
                    </a:lnTo>
                    <a:lnTo>
                      <a:pt x="0" y="3014731"/>
                    </a:lnTo>
                    <a:lnTo>
                      <a:pt x="0" y="37937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A7B5"/>
              </a:solidFill>
              <a:ln w="38100">
                <a:solidFill>
                  <a:srgbClr val="FFFFFF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TextBox 8">
                <a:extLst>
                  <a:ext uri="{FF2B5EF4-FFF2-40B4-BE49-F238E27FC236}">
                    <a16:creationId xmlns:a16="http://schemas.microsoft.com/office/drawing/2014/main" id="{EA578C4F-2155-C73A-8958-9A99399B451E}"/>
                  </a:ext>
                </a:extLst>
              </p:cNvPr>
              <p:cNvSpPr txBox="1"/>
              <p:nvPr/>
            </p:nvSpPr>
            <p:spPr>
              <a:xfrm>
                <a:off x="0" y="88900"/>
                <a:ext cx="660400" cy="723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3" name="Group 9">
              <a:extLst>
                <a:ext uri="{FF2B5EF4-FFF2-40B4-BE49-F238E27FC236}">
                  <a16:creationId xmlns:a16="http://schemas.microsoft.com/office/drawing/2014/main" id="{84BF6237-2E6E-EE00-A8B8-B095BE5CE229}"/>
                </a:ext>
              </a:extLst>
            </p:cNvPr>
            <p:cNvGrpSpPr/>
            <p:nvPr/>
          </p:nvGrpSpPr>
          <p:grpSpPr>
            <a:xfrm rot="5400000">
              <a:off x="9719120" y="-1789167"/>
              <a:ext cx="1003739" cy="4582074"/>
              <a:chOff x="0" y="0"/>
              <a:chExt cx="660400" cy="3014730"/>
            </a:xfrm>
          </p:grpSpPr>
          <p:sp>
            <p:nvSpPr>
              <p:cNvPr id="75" name="Freeform 10">
                <a:extLst>
                  <a:ext uri="{FF2B5EF4-FFF2-40B4-BE49-F238E27FC236}">
                    <a16:creationId xmlns:a16="http://schemas.microsoft.com/office/drawing/2014/main" id="{1BD2CAEA-6256-897E-9DA1-8A9813F2C1E6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3014731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014731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77413"/>
                    </a:cubicBezTo>
                    <a:lnTo>
                      <a:pt x="660400" y="3014731"/>
                    </a:lnTo>
                    <a:lnTo>
                      <a:pt x="0" y="3014731"/>
                    </a:lnTo>
                    <a:lnTo>
                      <a:pt x="0" y="37937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A7B5"/>
              </a:solidFill>
              <a:ln w="38100">
                <a:solidFill>
                  <a:srgbClr val="FFFFFF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TextBox 11">
                <a:extLst>
                  <a:ext uri="{FF2B5EF4-FFF2-40B4-BE49-F238E27FC236}">
                    <a16:creationId xmlns:a16="http://schemas.microsoft.com/office/drawing/2014/main" id="{C13516AF-EF0E-04DB-1D18-4F716852AEA7}"/>
                  </a:ext>
                </a:extLst>
              </p:cNvPr>
              <p:cNvSpPr txBox="1"/>
              <p:nvPr/>
            </p:nvSpPr>
            <p:spPr>
              <a:xfrm>
                <a:off x="0" y="88900"/>
                <a:ext cx="660400" cy="723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4" name="Group 12">
              <a:extLst>
                <a:ext uri="{FF2B5EF4-FFF2-40B4-BE49-F238E27FC236}">
                  <a16:creationId xmlns:a16="http://schemas.microsoft.com/office/drawing/2014/main" id="{7BECC6A3-859F-6EE3-50AD-AFEF7B772D35}"/>
                </a:ext>
              </a:extLst>
            </p:cNvPr>
            <p:cNvGrpSpPr/>
            <p:nvPr/>
          </p:nvGrpSpPr>
          <p:grpSpPr>
            <a:xfrm rot="5400000">
              <a:off x="5699742" y="-1789167"/>
              <a:ext cx="1003739" cy="4582074"/>
              <a:chOff x="0" y="0"/>
              <a:chExt cx="660400" cy="3014730"/>
            </a:xfrm>
          </p:grpSpPr>
          <p:sp>
            <p:nvSpPr>
              <p:cNvPr id="73" name="Freeform 13">
                <a:extLst>
                  <a:ext uri="{FF2B5EF4-FFF2-40B4-BE49-F238E27FC236}">
                    <a16:creationId xmlns:a16="http://schemas.microsoft.com/office/drawing/2014/main" id="{6541A2AC-7DAC-1F84-70E3-CEA0148E5F74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3014731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014731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77413"/>
                    </a:cubicBezTo>
                    <a:lnTo>
                      <a:pt x="660400" y="3014731"/>
                    </a:lnTo>
                    <a:lnTo>
                      <a:pt x="0" y="3014731"/>
                    </a:lnTo>
                    <a:lnTo>
                      <a:pt x="0" y="37937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1BA5DF"/>
              </a:solidFill>
              <a:ln w="38100">
                <a:solidFill>
                  <a:srgbClr val="FFFFFF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TextBox 14">
                <a:extLst>
                  <a:ext uri="{FF2B5EF4-FFF2-40B4-BE49-F238E27FC236}">
                    <a16:creationId xmlns:a16="http://schemas.microsoft.com/office/drawing/2014/main" id="{04B4AF67-ADE4-9A52-D1EE-711A8EE793F2}"/>
                  </a:ext>
                </a:extLst>
              </p:cNvPr>
              <p:cNvSpPr txBox="1"/>
              <p:nvPr/>
            </p:nvSpPr>
            <p:spPr>
              <a:xfrm>
                <a:off x="0" y="88900"/>
                <a:ext cx="660400" cy="723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5" name="Group 15">
              <a:extLst>
                <a:ext uri="{FF2B5EF4-FFF2-40B4-BE49-F238E27FC236}">
                  <a16:creationId xmlns:a16="http://schemas.microsoft.com/office/drawing/2014/main" id="{5C68B542-95FC-361A-B155-0296387A15B5}"/>
                </a:ext>
              </a:extLst>
            </p:cNvPr>
            <p:cNvGrpSpPr/>
            <p:nvPr/>
          </p:nvGrpSpPr>
          <p:grpSpPr>
            <a:xfrm rot="5400000">
              <a:off x="1789167" y="-1789167"/>
              <a:ext cx="1003739" cy="4582074"/>
              <a:chOff x="0" y="0"/>
              <a:chExt cx="660400" cy="3014730"/>
            </a:xfrm>
          </p:grpSpPr>
          <p:sp>
            <p:nvSpPr>
              <p:cNvPr id="71" name="Freeform 16">
                <a:extLst>
                  <a:ext uri="{FF2B5EF4-FFF2-40B4-BE49-F238E27FC236}">
                    <a16:creationId xmlns:a16="http://schemas.microsoft.com/office/drawing/2014/main" id="{83FE278A-7B06-2FF4-81A7-625C66BA44A5}"/>
                  </a:ext>
                </a:extLst>
              </p:cNvPr>
              <p:cNvSpPr/>
              <p:nvPr/>
            </p:nvSpPr>
            <p:spPr>
              <a:xfrm>
                <a:off x="0" y="0"/>
                <a:ext cx="660400" cy="3014731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014731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77413"/>
                    </a:cubicBezTo>
                    <a:lnTo>
                      <a:pt x="660400" y="3014731"/>
                    </a:lnTo>
                    <a:lnTo>
                      <a:pt x="0" y="3014731"/>
                    </a:lnTo>
                    <a:lnTo>
                      <a:pt x="0" y="37937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7EB4"/>
              </a:solidFill>
              <a:ln w="38100">
                <a:solidFill>
                  <a:srgbClr val="FFFFFF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TextBox 17">
                <a:extLst>
                  <a:ext uri="{FF2B5EF4-FFF2-40B4-BE49-F238E27FC236}">
                    <a16:creationId xmlns:a16="http://schemas.microsoft.com/office/drawing/2014/main" id="{AF243A86-8D58-9CA7-23ED-EDF41B00F6FC}"/>
                  </a:ext>
                </a:extLst>
              </p:cNvPr>
              <p:cNvSpPr txBox="1"/>
              <p:nvPr/>
            </p:nvSpPr>
            <p:spPr>
              <a:xfrm>
                <a:off x="0" y="88900"/>
                <a:ext cx="660400" cy="723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66" name="TextBox 18">
              <a:extLst>
                <a:ext uri="{FF2B5EF4-FFF2-40B4-BE49-F238E27FC236}">
                  <a16:creationId xmlns:a16="http://schemas.microsoft.com/office/drawing/2014/main" id="{2314EA41-FE43-B53C-618E-E774034457F2}"/>
                </a:ext>
              </a:extLst>
            </p:cNvPr>
            <p:cNvSpPr txBox="1"/>
            <p:nvPr/>
          </p:nvSpPr>
          <p:spPr>
            <a:xfrm>
              <a:off x="674274" y="128229"/>
              <a:ext cx="3233525" cy="661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7"/>
                </a:lnSpc>
              </a:pPr>
              <a:r>
                <a:rPr lang="en-US" sz="2833" spc="325">
                  <a:solidFill>
                    <a:srgbClr val="FFFFFF"/>
                  </a:solidFill>
                  <a:latin typeface="Poppins Bold"/>
                </a:rPr>
                <a:t>JANUARY</a:t>
              </a:r>
            </a:p>
          </p:txBody>
        </p:sp>
        <p:sp>
          <p:nvSpPr>
            <p:cNvPr id="67" name="TextBox 19">
              <a:extLst>
                <a:ext uri="{FF2B5EF4-FFF2-40B4-BE49-F238E27FC236}">
                  <a16:creationId xmlns:a16="http://schemas.microsoft.com/office/drawing/2014/main" id="{33B5CC0D-325F-99B4-F5ED-623276B98E78}"/>
                </a:ext>
              </a:extLst>
            </p:cNvPr>
            <p:cNvSpPr txBox="1"/>
            <p:nvPr/>
          </p:nvSpPr>
          <p:spPr>
            <a:xfrm>
              <a:off x="4761094" y="128229"/>
              <a:ext cx="3233525" cy="661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7"/>
                </a:lnSpc>
              </a:pPr>
              <a:r>
                <a:rPr lang="en-US" sz="2833" spc="325">
                  <a:solidFill>
                    <a:srgbClr val="FFFFFF"/>
                  </a:solidFill>
                  <a:latin typeface="Poppins Bold"/>
                </a:rPr>
                <a:t>FEBRUARY</a:t>
              </a:r>
            </a:p>
          </p:txBody>
        </p:sp>
        <p:sp>
          <p:nvSpPr>
            <p:cNvPr id="68" name="TextBox 20">
              <a:extLst>
                <a:ext uri="{FF2B5EF4-FFF2-40B4-BE49-F238E27FC236}">
                  <a16:creationId xmlns:a16="http://schemas.microsoft.com/office/drawing/2014/main" id="{A6E33E8C-BABC-5047-9284-4B2EDA213F19}"/>
                </a:ext>
              </a:extLst>
            </p:cNvPr>
            <p:cNvSpPr txBox="1"/>
            <p:nvPr/>
          </p:nvSpPr>
          <p:spPr>
            <a:xfrm>
              <a:off x="8726533" y="128229"/>
              <a:ext cx="3233525" cy="661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7"/>
                </a:lnSpc>
              </a:pPr>
              <a:r>
                <a:rPr lang="en-US" sz="2833" spc="325">
                  <a:solidFill>
                    <a:srgbClr val="FFFFFF"/>
                  </a:solidFill>
                  <a:latin typeface="Poppins Bold"/>
                </a:rPr>
                <a:t>MARCH</a:t>
              </a:r>
            </a:p>
          </p:txBody>
        </p:sp>
        <p:sp>
          <p:nvSpPr>
            <p:cNvPr id="69" name="TextBox 21">
              <a:extLst>
                <a:ext uri="{FF2B5EF4-FFF2-40B4-BE49-F238E27FC236}">
                  <a16:creationId xmlns:a16="http://schemas.microsoft.com/office/drawing/2014/main" id="{1B1A30B2-3A38-118B-97B7-25AF29CE9A5C}"/>
                </a:ext>
              </a:extLst>
            </p:cNvPr>
            <p:cNvSpPr txBox="1"/>
            <p:nvPr/>
          </p:nvSpPr>
          <p:spPr>
            <a:xfrm>
              <a:off x="12691973" y="128229"/>
              <a:ext cx="3233525" cy="661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7"/>
                </a:lnSpc>
              </a:pPr>
              <a:r>
                <a:rPr lang="en-US" sz="2833" spc="325">
                  <a:solidFill>
                    <a:srgbClr val="FFFFFF"/>
                  </a:solidFill>
                  <a:latin typeface="Poppins Bold"/>
                </a:rPr>
                <a:t>APRIL</a:t>
              </a:r>
            </a:p>
          </p:txBody>
        </p:sp>
        <p:sp>
          <p:nvSpPr>
            <p:cNvPr id="70" name="TextBox 22">
              <a:extLst>
                <a:ext uri="{FF2B5EF4-FFF2-40B4-BE49-F238E27FC236}">
                  <a16:creationId xmlns:a16="http://schemas.microsoft.com/office/drawing/2014/main" id="{2759B3B0-C3C0-F0F0-2AE1-0D565294610B}"/>
                </a:ext>
              </a:extLst>
            </p:cNvPr>
            <p:cNvSpPr txBox="1"/>
            <p:nvPr/>
          </p:nvSpPr>
          <p:spPr>
            <a:xfrm>
              <a:off x="16457421" y="128229"/>
              <a:ext cx="3233525" cy="6615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7"/>
                </a:lnSpc>
              </a:pPr>
              <a:r>
                <a:rPr lang="en-US" sz="2833" spc="325">
                  <a:solidFill>
                    <a:srgbClr val="FFFFFF"/>
                  </a:solidFill>
                  <a:latin typeface="Poppins Bold"/>
                </a:rPr>
                <a:t>MAY</a:t>
              </a:r>
            </a:p>
          </p:txBody>
        </p:sp>
      </p:grpSp>
      <p:sp>
        <p:nvSpPr>
          <p:cNvPr id="81" name="AutoShape 61">
            <a:extLst>
              <a:ext uri="{FF2B5EF4-FFF2-40B4-BE49-F238E27FC236}">
                <a16:creationId xmlns:a16="http://schemas.microsoft.com/office/drawing/2014/main" id="{92DB7D5F-AB2E-F9B9-858A-18AA12C8A60D}"/>
              </a:ext>
            </a:extLst>
          </p:cNvPr>
          <p:cNvSpPr/>
          <p:nvPr/>
        </p:nvSpPr>
        <p:spPr>
          <a:xfrm rot="21597538">
            <a:off x="1944681" y="3800916"/>
            <a:ext cx="15056075" cy="0"/>
          </a:xfrm>
          <a:prstGeom prst="line">
            <a:avLst/>
          </a:prstGeom>
          <a:ln w="38100" cap="flat">
            <a:solidFill>
              <a:srgbClr val="00205B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82" name="AutoShape 62">
            <a:extLst>
              <a:ext uri="{FF2B5EF4-FFF2-40B4-BE49-F238E27FC236}">
                <a16:creationId xmlns:a16="http://schemas.microsoft.com/office/drawing/2014/main" id="{C940AFAD-FD57-833C-05DC-4E9D2366DE22}"/>
              </a:ext>
            </a:extLst>
          </p:cNvPr>
          <p:cNvSpPr/>
          <p:nvPr/>
        </p:nvSpPr>
        <p:spPr>
          <a:xfrm rot="16200000">
            <a:off x="2670838" y="3924087"/>
            <a:ext cx="203165" cy="0"/>
          </a:xfrm>
          <a:prstGeom prst="line">
            <a:avLst/>
          </a:prstGeom>
          <a:ln w="38100" cap="rnd">
            <a:solidFill>
              <a:srgbClr val="0020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3" name="AutoShape 63">
            <a:extLst>
              <a:ext uri="{FF2B5EF4-FFF2-40B4-BE49-F238E27FC236}">
                <a16:creationId xmlns:a16="http://schemas.microsoft.com/office/drawing/2014/main" id="{6954CB1D-651E-AD12-1155-3690BA1778C9}"/>
              </a:ext>
            </a:extLst>
          </p:cNvPr>
          <p:cNvSpPr/>
          <p:nvPr/>
        </p:nvSpPr>
        <p:spPr>
          <a:xfrm rot="16200000">
            <a:off x="9087056" y="3907891"/>
            <a:ext cx="203165" cy="0"/>
          </a:xfrm>
          <a:prstGeom prst="line">
            <a:avLst/>
          </a:prstGeom>
          <a:ln w="38100" cap="rnd">
            <a:solidFill>
              <a:srgbClr val="0020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4" name="AutoShape 64">
            <a:extLst>
              <a:ext uri="{FF2B5EF4-FFF2-40B4-BE49-F238E27FC236}">
                <a16:creationId xmlns:a16="http://schemas.microsoft.com/office/drawing/2014/main" id="{73D0E386-198D-39FF-0F3A-20D9F604E15E}"/>
              </a:ext>
            </a:extLst>
          </p:cNvPr>
          <p:cNvSpPr/>
          <p:nvPr/>
        </p:nvSpPr>
        <p:spPr>
          <a:xfrm rot="16200000">
            <a:off x="14632240" y="3907891"/>
            <a:ext cx="203165" cy="0"/>
          </a:xfrm>
          <a:prstGeom prst="line">
            <a:avLst/>
          </a:prstGeom>
          <a:ln w="38100" cap="rnd">
            <a:solidFill>
              <a:srgbClr val="0020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5" name="AutoShape 65">
            <a:extLst>
              <a:ext uri="{FF2B5EF4-FFF2-40B4-BE49-F238E27FC236}">
                <a16:creationId xmlns:a16="http://schemas.microsoft.com/office/drawing/2014/main" id="{B2D3BF92-9DEA-3FEF-8448-2AF315D8EB8C}"/>
              </a:ext>
            </a:extLst>
          </p:cNvPr>
          <p:cNvSpPr/>
          <p:nvPr/>
        </p:nvSpPr>
        <p:spPr>
          <a:xfrm rot="16200000">
            <a:off x="15961159" y="3924087"/>
            <a:ext cx="203165" cy="0"/>
          </a:xfrm>
          <a:prstGeom prst="line">
            <a:avLst/>
          </a:prstGeom>
          <a:ln w="38100" cap="rnd">
            <a:solidFill>
              <a:srgbClr val="0020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6" name="AutoShape 66">
            <a:extLst>
              <a:ext uri="{FF2B5EF4-FFF2-40B4-BE49-F238E27FC236}">
                <a16:creationId xmlns:a16="http://schemas.microsoft.com/office/drawing/2014/main" id="{9F41A1B0-E495-2ECC-AC21-312994CB7DF8}"/>
              </a:ext>
            </a:extLst>
          </p:cNvPr>
          <p:cNvSpPr/>
          <p:nvPr/>
        </p:nvSpPr>
        <p:spPr>
          <a:xfrm rot="16200000">
            <a:off x="1847863" y="3800916"/>
            <a:ext cx="203165" cy="0"/>
          </a:xfrm>
          <a:prstGeom prst="line">
            <a:avLst/>
          </a:prstGeom>
          <a:ln w="38100" cap="rnd">
            <a:solidFill>
              <a:srgbClr val="0020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7" name="TextBox 84">
            <a:extLst>
              <a:ext uri="{FF2B5EF4-FFF2-40B4-BE49-F238E27FC236}">
                <a16:creationId xmlns:a16="http://schemas.microsoft.com/office/drawing/2014/main" id="{66C31024-426C-16E5-2C8C-27952D0219F7}"/>
              </a:ext>
            </a:extLst>
          </p:cNvPr>
          <p:cNvSpPr txBox="1"/>
          <p:nvPr/>
        </p:nvSpPr>
        <p:spPr>
          <a:xfrm>
            <a:off x="2018612" y="4200506"/>
            <a:ext cx="1644917" cy="232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2000">
                <a:solidFill>
                  <a:srgbClr val="19102C"/>
                </a:solidFill>
                <a:latin typeface="Public Sans Bold"/>
              </a:rPr>
              <a:t>January 20</a:t>
            </a:r>
          </a:p>
        </p:txBody>
      </p:sp>
      <p:sp>
        <p:nvSpPr>
          <p:cNvPr id="88" name="TextBox 85">
            <a:extLst>
              <a:ext uri="{FF2B5EF4-FFF2-40B4-BE49-F238E27FC236}">
                <a16:creationId xmlns:a16="http://schemas.microsoft.com/office/drawing/2014/main" id="{E6A49C6E-B83B-BA95-C6A7-36D83BD06DC1}"/>
              </a:ext>
            </a:extLst>
          </p:cNvPr>
          <p:cNvSpPr txBox="1"/>
          <p:nvPr/>
        </p:nvSpPr>
        <p:spPr>
          <a:xfrm>
            <a:off x="2259243" y="4560975"/>
            <a:ext cx="1035880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400">
                <a:solidFill>
                  <a:srgbClr val="19102C"/>
                </a:solidFill>
                <a:latin typeface="Public Sans"/>
              </a:rPr>
              <a:t>Kick-off Meeting</a:t>
            </a:r>
          </a:p>
        </p:txBody>
      </p:sp>
      <p:sp>
        <p:nvSpPr>
          <p:cNvPr id="89" name="TextBox 86">
            <a:extLst>
              <a:ext uri="{FF2B5EF4-FFF2-40B4-BE49-F238E27FC236}">
                <a16:creationId xmlns:a16="http://schemas.microsoft.com/office/drawing/2014/main" id="{267C1B6E-8073-3B95-704A-1C5ABAB17E81}"/>
              </a:ext>
            </a:extLst>
          </p:cNvPr>
          <p:cNvSpPr txBox="1"/>
          <p:nvPr/>
        </p:nvSpPr>
        <p:spPr>
          <a:xfrm>
            <a:off x="8430067" y="4200505"/>
            <a:ext cx="1644917" cy="232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2000">
                <a:solidFill>
                  <a:srgbClr val="19102C"/>
                </a:solidFill>
                <a:latin typeface="Public Sans Bold"/>
              </a:rPr>
              <a:t>March 20</a:t>
            </a:r>
          </a:p>
        </p:txBody>
      </p:sp>
      <p:sp>
        <p:nvSpPr>
          <p:cNvPr id="90" name="TextBox 87">
            <a:extLst>
              <a:ext uri="{FF2B5EF4-FFF2-40B4-BE49-F238E27FC236}">
                <a16:creationId xmlns:a16="http://schemas.microsoft.com/office/drawing/2014/main" id="{CBC913F6-9AF0-9ECD-666D-169BEE0125AF}"/>
              </a:ext>
            </a:extLst>
          </p:cNvPr>
          <p:cNvSpPr txBox="1"/>
          <p:nvPr/>
        </p:nvSpPr>
        <p:spPr>
          <a:xfrm>
            <a:off x="8430067" y="4567611"/>
            <a:ext cx="1513874" cy="422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400" dirty="0">
                <a:solidFill>
                  <a:srgbClr val="19102C"/>
                </a:solidFill>
                <a:latin typeface="Public Sans"/>
              </a:rPr>
              <a:t>Midterm Progress Presentation</a:t>
            </a:r>
          </a:p>
        </p:txBody>
      </p:sp>
      <p:sp>
        <p:nvSpPr>
          <p:cNvPr id="91" name="TextBox 88">
            <a:extLst>
              <a:ext uri="{FF2B5EF4-FFF2-40B4-BE49-F238E27FC236}">
                <a16:creationId xmlns:a16="http://schemas.microsoft.com/office/drawing/2014/main" id="{719DD177-8653-7D69-7D20-5C17BEC8BA57}"/>
              </a:ext>
            </a:extLst>
          </p:cNvPr>
          <p:cNvSpPr txBox="1"/>
          <p:nvPr/>
        </p:nvSpPr>
        <p:spPr>
          <a:xfrm>
            <a:off x="13980014" y="4200505"/>
            <a:ext cx="1644917" cy="232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2000">
                <a:solidFill>
                  <a:srgbClr val="00A7B5"/>
                </a:solidFill>
                <a:latin typeface="Public Sans Bold"/>
              </a:rPr>
              <a:t>May 9</a:t>
            </a:r>
          </a:p>
        </p:txBody>
      </p:sp>
      <p:sp>
        <p:nvSpPr>
          <p:cNvPr id="92" name="TextBox 89">
            <a:extLst>
              <a:ext uri="{FF2B5EF4-FFF2-40B4-BE49-F238E27FC236}">
                <a16:creationId xmlns:a16="http://schemas.microsoft.com/office/drawing/2014/main" id="{B10EE166-0D5A-86D2-98D5-CF68622DC6B9}"/>
              </a:ext>
            </a:extLst>
          </p:cNvPr>
          <p:cNvSpPr txBox="1"/>
          <p:nvPr/>
        </p:nvSpPr>
        <p:spPr>
          <a:xfrm>
            <a:off x="14066040" y="4595551"/>
            <a:ext cx="133556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400" dirty="0">
                <a:solidFill>
                  <a:srgbClr val="00A7B5"/>
                </a:solidFill>
                <a:latin typeface="Public Sans"/>
              </a:rPr>
              <a:t>Final Presentation</a:t>
            </a:r>
          </a:p>
        </p:txBody>
      </p:sp>
      <p:sp>
        <p:nvSpPr>
          <p:cNvPr id="93" name="TextBox 90">
            <a:extLst>
              <a:ext uri="{FF2B5EF4-FFF2-40B4-BE49-F238E27FC236}">
                <a16:creationId xmlns:a16="http://schemas.microsoft.com/office/drawing/2014/main" id="{C048A864-B6C1-E8BE-8257-4BAB8EC5B4E6}"/>
              </a:ext>
            </a:extLst>
          </p:cNvPr>
          <p:cNvSpPr txBox="1"/>
          <p:nvPr/>
        </p:nvSpPr>
        <p:spPr>
          <a:xfrm>
            <a:off x="15304171" y="4200505"/>
            <a:ext cx="1644917" cy="232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20"/>
              </a:lnSpc>
            </a:pPr>
            <a:r>
              <a:rPr lang="en-US" sz="2000">
                <a:solidFill>
                  <a:srgbClr val="19102C"/>
                </a:solidFill>
                <a:latin typeface="Public Sans Bold"/>
              </a:rPr>
              <a:t>May 10</a:t>
            </a:r>
          </a:p>
        </p:txBody>
      </p:sp>
      <p:sp>
        <p:nvSpPr>
          <p:cNvPr id="94" name="TextBox 91">
            <a:extLst>
              <a:ext uri="{FF2B5EF4-FFF2-40B4-BE49-F238E27FC236}">
                <a16:creationId xmlns:a16="http://schemas.microsoft.com/office/drawing/2014/main" id="{CA1AC26E-5883-1485-C635-F093260F2551}"/>
              </a:ext>
            </a:extLst>
          </p:cNvPr>
          <p:cNvSpPr txBox="1"/>
          <p:nvPr/>
        </p:nvSpPr>
        <p:spPr>
          <a:xfrm>
            <a:off x="15364395" y="4560975"/>
            <a:ext cx="133556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400" dirty="0">
                <a:solidFill>
                  <a:srgbClr val="19102C"/>
                </a:solidFill>
                <a:latin typeface="Public Sans"/>
              </a:rPr>
              <a:t>Finale </a:t>
            </a:r>
          </a:p>
          <a:p>
            <a:pPr algn="ctr">
              <a:lnSpc>
                <a:spcPts val="1679"/>
              </a:lnSpc>
            </a:pPr>
            <a:r>
              <a:rPr lang="en-US" sz="1400" dirty="0">
                <a:solidFill>
                  <a:srgbClr val="19102C"/>
                </a:solidFill>
                <a:latin typeface="Public Sans"/>
              </a:rPr>
              <a:t>Event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84135" y="2211791"/>
            <a:ext cx="15029735" cy="7167822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1456380" y="832882"/>
            <a:ext cx="13626286" cy="1314952"/>
            <a:chOff x="0" y="-142875"/>
            <a:chExt cx="18168383" cy="175327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751670"/>
              <a:ext cx="6487966" cy="858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23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5491" y="-142875"/>
              <a:ext cx="18142892" cy="1170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31"/>
                </a:lnSpc>
              </a:pPr>
              <a:r>
                <a:rPr lang="en-US" sz="5165">
                  <a:solidFill>
                    <a:srgbClr val="007EB4"/>
                  </a:solidFill>
                  <a:latin typeface="Poppins Bold"/>
                </a:rPr>
                <a:t>MAJOR ISSUES PER MODEL</a:t>
              </a:r>
            </a:p>
          </p:txBody>
        </p:sp>
      </p:grpSp>
      <p:grpSp>
        <p:nvGrpSpPr>
          <p:cNvPr id="6" name="Group 16">
            <a:extLst>
              <a:ext uri="{FF2B5EF4-FFF2-40B4-BE49-F238E27FC236}">
                <a16:creationId xmlns:a16="http://schemas.microsoft.com/office/drawing/2014/main" id="{D3DE70C9-5388-3979-5ED1-DC9A7AAE349A}"/>
              </a:ext>
            </a:extLst>
          </p:cNvPr>
          <p:cNvGrpSpPr/>
          <p:nvPr/>
        </p:nvGrpSpPr>
        <p:grpSpPr>
          <a:xfrm>
            <a:off x="2356813" y="2508656"/>
            <a:ext cx="13500349" cy="2168275"/>
            <a:chOff x="0" y="0"/>
            <a:chExt cx="2580573" cy="192725"/>
          </a:xfrm>
        </p:grpSpPr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D9384648-79C1-831B-E8E1-DF57A3762E1A}"/>
                </a:ext>
              </a:extLst>
            </p:cNvPr>
            <p:cNvSpPr/>
            <p:nvPr/>
          </p:nvSpPr>
          <p:spPr>
            <a:xfrm>
              <a:off x="0" y="0"/>
              <a:ext cx="2580573" cy="192725"/>
            </a:xfrm>
            <a:custGeom>
              <a:avLst/>
              <a:gdLst/>
              <a:ahLst/>
              <a:cxnLst/>
              <a:rect l="l" t="t" r="r" b="b"/>
              <a:pathLst>
                <a:path w="2580573" h="192725">
                  <a:moveTo>
                    <a:pt x="0" y="0"/>
                  </a:moveTo>
                  <a:lnTo>
                    <a:pt x="2580573" y="0"/>
                  </a:lnTo>
                  <a:lnTo>
                    <a:pt x="2580573" y="192725"/>
                  </a:lnTo>
                  <a:lnTo>
                    <a:pt x="0" y="192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C02537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18">
              <a:extLst>
                <a:ext uri="{FF2B5EF4-FFF2-40B4-BE49-F238E27FC236}">
                  <a16:creationId xmlns:a16="http://schemas.microsoft.com/office/drawing/2014/main" id="{288EE90A-56D4-2310-0B5F-B0C6248747A9}"/>
                </a:ext>
              </a:extLst>
            </p:cNvPr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8"/>
                </a:lnSpc>
              </a:pPr>
              <a:endParaRPr/>
            </a:p>
          </p:txBody>
        </p:sp>
      </p:grpSp>
      <p:grpSp>
        <p:nvGrpSpPr>
          <p:cNvPr id="30" name="Group 16">
            <a:extLst>
              <a:ext uri="{FF2B5EF4-FFF2-40B4-BE49-F238E27FC236}">
                <a16:creationId xmlns:a16="http://schemas.microsoft.com/office/drawing/2014/main" id="{06D6467D-FEBF-0E93-1156-1E13B6A5E5A6}"/>
              </a:ext>
            </a:extLst>
          </p:cNvPr>
          <p:cNvGrpSpPr/>
          <p:nvPr/>
        </p:nvGrpSpPr>
        <p:grpSpPr>
          <a:xfrm>
            <a:off x="2356973" y="4676931"/>
            <a:ext cx="13500349" cy="1194771"/>
            <a:chOff x="0" y="0"/>
            <a:chExt cx="2580573" cy="192725"/>
          </a:xfrm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CBAFAE8D-D706-F841-5517-90C936DADFE3}"/>
                </a:ext>
              </a:extLst>
            </p:cNvPr>
            <p:cNvSpPr/>
            <p:nvPr/>
          </p:nvSpPr>
          <p:spPr>
            <a:xfrm>
              <a:off x="0" y="0"/>
              <a:ext cx="2580573" cy="192725"/>
            </a:xfrm>
            <a:custGeom>
              <a:avLst/>
              <a:gdLst/>
              <a:ahLst/>
              <a:cxnLst/>
              <a:rect l="l" t="t" r="r" b="b"/>
              <a:pathLst>
                <a:path w="2580573" h="192725">
                  <a:moveTo>
                    <a:pt x="0" y="0"/>
                  </a:moveTo>
                  <a:lnTo>
                    <a:pt x="2580573" y="0"/>
                  </a:lnTo>
                  <a:lnTo>
                    <a:pt x="2580573" y="192725"/>
                  </a:lnTo>
                  <a:lnTo>
                    <a:pt x="0" y="192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C02537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18">
              <a:extLst>
                <a:ext uri="{FF2B5EF4-FFF2-40B4-BE49-F238E27FC236}">
                  <a16:creationId xmlns:a16="http://schemas.microsoft.com/office/drawing/2014/main" id="{111CD683-AC9C-78B4-49CC-72680D15E997}"/>
                </a:ext>
              </a:extLst>
            </p:cNvPr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8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4291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 t="3700"/>
          <a:stretch>
            <a:fillRect/>
          </a:stretch>
        </p:blipFill>
        <p:spPr>
          <a:xfrm>
            <a:off x="2982302" y="2409197"/>
            <a:ext cx="12076400" cy="6847572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478328" y="1399281"/>
            <a:ext cx="3588246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endParaRPr/>
          </a:p>
        </p:txBody>
      </p:sp>
      <p:grpSp>
        <p:nvGrpSpPr>
          <p:cNvPr id="26" name="Group 26"/>
          <p:cNvGrpSpPr/>
          <p:nvPr/>
        </p:nvGrpSpPr>
        <p:grpSpPr>
          <a:xfrm>
            <a:off x="1456380" y="832882"/>
            <a:ext cx="14890523" cy="1314952"/>
            <a:chOff x="0" y="-142875"/>
            <a:chExt cx="19854033" cy="1753271"/>
          </a:xfrm>
        </p:grpSpPr>
        <p:sp>
          <p:nvSpPr>
            <p:cNvPr id="27" name="TextBox 27"/>
            <p:cNvSpPr txBox="1"/>
            <p:nvPr/>
          </p:nvSpPr>
          <p:spPr>
            <a:xfrm>
              <a:off x="0" y="751670"/>
              <a:ext cx="6487966" cy="8587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23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5489" y="-142875"/>
              <a:ext cx="19828544" cy="1170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231"/>
                </a:lnSpc>
              </a:pPr>
              <a:r>
                <a:rPr lang="en-US" sz="5165">
                  <a:solidFill>
                    <a:srgbClr val="007EB4"/>
                  </a:solidFill>
                  <a:latin typeface="Poppins Bold"/>
                </a:rPr>
                <a:t>TYPES OF ISSUES BY MODELS</a:t>
              </a:r>
            </a:p>
          </p:txBody>
        </p:sp>
      </p:grpSp>
      <p:grpSp>
        <p:nvGrpSpPr>
          <p:cNvPr id="6" name="Group 16">
            <a:extLst>
              <a:ext uri="{FF2B5EF4-FFF2-40B4-BE49-F238E27FC236}">
                <a16:creationId xmlns:a16="http://schemas.microsoft.com/office/drawing/2014/main" id="{BE75ADCD-AB6E-BB04-2102-7C900F2CE298}"/>
              </a:ext>
            </a:extLst>
          </p:cNvPr>
          <p:cNvGrpSpPr/>
          <p:nvPr/>
        </p:nvGrpSpPr>
        <p:grpSpPr>
          <a:xfrm>
            <a:off x="2698772" y="2381787"/>
            <a:ext cx="12710413" cy="522402"/>
            <a:chOff x="0" y="0"/>
            <a:chExt cx="2580573" cy="192725"/>
          </a:xfrm>
        </p:grpSpPr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3DAE3550-6105-0673-9654-6F19FF8B5725}"/>
                </a:ext>
              </a:extLst>
            </p:cNvPr>
            <p:cNvSpPr/>
            <p:nvPr/>
          </p:nvSpPr>
          <p:spPr>
            <a:xfrm>
              <a:off x="0" y="0"/>
              <a:ext cx="2580573" cy="192725"/>
            </a:xfrm>
            <a:custGeom>
              <a:avLst/>
              <a:gdLst/>
              <a:ahLst/>
              <a:cxnLst/>
              <a:rect l="l" t="t" r="r" b="b"/>
              <a:pathLst>
                <a:path w="2580573" h="192725">
                  <a:moveTo>
                    <a:pt x="0" y="0"/>
                  </a:moveTo>
                  <a:lnTo>
                    <a:pt x="2580573" y="0"/>
                  </a:lnTo>
                  <a:lnTo>
                    <a:pt x="2580573" y="192725"/>
                  </a:lnTo>
                  <a:lnTo>
                    <a:pt x="0" y="192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C02537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18">
              <a:extLst>
                <a:ext uri="{FF2B5EF4-FFF2-40B4-BE49-F238E27FC236}">
                  <a16:creationId xmlns:a16="http://schemas.microsoft.com/office/drawing/2014/main" id="{FF8682C1-6604-574D-3E34-0DF1D5F65016}"/>
                </a:ext>
              </a:extLst>
            </p:cNvPr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8"/>
                </a:lnSpc>
              </a:pPr>
              <a:endParaRPr/>
            </a:p>
          </p:txBody>
        </p:sp>
      </p:grpSp>
      <p:grpSp>
        <p:nvGrpSpPr>
          <p:cNvPr id="31" name="Group 16">
            <a:extLst>
              <a:ext uri="{FF2B5EF4-FFF2-40B4-BE49-F238E27FC236}">
                <a16:creationId xmlns:a16="http://schemas.microsoft.com/office/drawing/2014/main" id="{7CB0845E-2A7F-1113-E956-13A25674CA04}"/>
              </a:ext>
            </a:extLst>
          </p:cNvPr>
          <p:cNvGrpSpPr/>
          <p:nvPr/>
        </p:nvGrpSpPr>
        <p:grpSpPr>
          <a:xfrm>
            <a:off x="2698772" y="2880265"/>
            <a:ext cx="12710413" cy="522402"/>
            <a:chOff x="0" y="0"/>
            <a:chExt cx="2580573" cy="192725"/>
          </a:xfrm>
        </p:grpSpPr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D5AD6348-9CD0-73AF-19CF-B2106FCDFEB6}"/>
                </a:ext>
              </a:extLst>
            </p:cNvPr>
            <p:cNvSpPr/>
            <p:nvPr/>
          </p:nvSpPr>
          <p:spPr>
            <a:xfrm>
              <a:off x="0" y="0"/>
              <a:ext cx="2580573" cy="192725"/>
            </a:xfrm>
            <a:custGeom>
              <a:avLst/>
              <a:gdLst/>
              <a:ahLst/>
              <a:cxnLst/>
              <a:rect l="l" t="t" r="r" b="b"/>
              <a:pathLst>
                <a:path w="2580573" h="192725">
                  <a:moveTo>
                    <a:pt x="0" y="0"/>
                  </a:moveTo>
                  <a:lnTo>
                    <a:pt x="2580573" y="0"/>
                  </a:lnTo>
                  <a:lnTo>
                    <a:pt x="2580573" y="192725"/>
                  </a:lnTo>
                  <a:lnTo>
                    <a:pt x="0" y="192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C02537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18">
              <a:extLst>
                <a:ext uri="{FF2B5EF4-FFF2-40B4-BE49-F238E27FC236}">
                  <a16:creationId xmlns:a16="http://schemas.microsoft.com/office/drawing/2014/main" id="{ED625E12-2EC5-1735-97C6-4898D43C2CDA}"/>
                </a:ext>
              </a:extLst>
            </p:cNvPr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8"/>
                </a:lnSpc>
              </a:pPr>
              <a:endParaRPr/>
            </a:p>
          </p:txBody>
        </p:sp>
      </p:grpSp>
      <p:grpSp>
        <p:nvGrpSpPr>
          <p:cNvPr id="37" name="Group 16">
            <a:extLst>
              <a:ext uri="{FF2B5EF4-FFF2-40B4-BE49-F238E27FC236}">
                <a16:creationId xmlns:a16="http://schemas.microsoft.com/office/drawing/2014/main" id="{1DAD9C29-D523-A4AB-B961-7AA9E16B0CB0}"/>
              </a:ext>
            </a:extLst>
          </p:cNvPr>
          <p:cNvGrpSpPr/>
          <p:nvPr/>
        </p:nvGrpSpPr>
        <p:grpSpPr>
          <a:xfrm>
            <a:off x="2665295" y="4974112"/>
            <a:ext cx="12710413" cy="522402"/>
            <a:chOff x="0" y="0"/>
            <a:chExt cx="2580573" cy="192725"/>
          </a:xfrm>
        </p:grpSpPr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80880B9B-DAF8-55B4-EF3E-9BFC4EB00A82}"/>
                </a:ext>
              </a:extLst>
            </p:cNvPr>
            <p:cNvSpPr/>
            <p:nvPr/>
          </p:nvSpPr>
          <p:spPr>
            <a:xfrm>
              <a:off x="0" y="0"/>
              <a:ext cx="2580573" cy="192725"/>
            </a:xfrm>
            <a:custGeom>
              <a:avLst/>
              <a:gdLst/>
              <a:ahLst/>
              <a:cxnLst/>
              <a:rect l="l" t="t" r="r" b="b"/>
              <a:pathLst>
                <a:path w="2580573" h="192725">
                  <a:moveTo>
                    <a:pt x="0" y="0"/>
                  </a:moveTo>
                  <a:lnTo>
                    <a:pt x="2580573" y="0"/>
                  </a:lnTo>
                  <a:lnTo>
                    <a:pt x="2580573" y="192725"/>
                  </a:lnTo>
                  <a:lnTo>
                    <a:pt x="0" y="1927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C02537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18">
              <a:extLst>
                <a:ext uri="{FF2B5EF4-FFF2-40B4-BE49-F238E27FC236}">
                  <a16:creationId xmlns:a16="http://schemas.microsoft.com/office/drawing/2014/main" id="{E3B94061-87A6-65FC-B5C6-CB4511B462AB}"/>
                </a:ext>
              </a:extLst>
            </p:cNvPr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8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6139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 l="9715" r="8072"/>
          <a:stretch>
            <a:fillRect/>
          </a:stretch>
        </p:blipFill>
        <p:spPr>
          <a:xfrm>
            <a:off x="506466" y="2960814"/>
            <a:ext cx="8503835" cy="503411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277700" y="3095590"/>
            <a:ext cx="8281051" cy="4894777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1577818" y="907256"/>
            <a:ext cx="13068624" cy="1936107"/>
            <a:chOff x="0" y="-161925"/>
            <a:chExt cx="13397652" cy="2581478"/>
          </a:xfrm>
        </p:grpSpPr>
        <p:sp>
          <p:nvSpPr>
            <p:cNvPr id="18" name="TextBox 18"/>
            <p:cNvSpPr txBox="1"/>
            <p:nvPr/>
          </p:nvSpPr>
          <p:spPr>
            <a:xfrm>
              <a:off x="0" y="830844"/>
              <a:ext cx="11610012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040"/>
                </a:lnSpc>
                <a:spcBef>
                  <a:spcPct val="0"/>
                </a:spcBef>
              </a:pPr>
              <a:endParaRPr lang="en-US" sz="3600">
                <a:solidFill>
                  <a:srgbClr val="00205B"/>
                </a:solidFill>
                <a:latin typeface="Open Sauce SemiBold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8797" y="-161925"/>
              <a:ext cx="13378855" cy="2581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40"/>
                </a:lnSpc>
              </a:pPr>
              <a:r>
                <a:rPr lang="en-US" sz="5170">
                  <a:solidFill>
                    <a:srgbClr val="007EB4"/>
                  </a:solidFill>
                  <a:latin typeface="Poppins Bold"/>
                </a:rPr>
                <a:t>REPORTED ISSUES VS  DEVICE 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614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 l="2259" r="2258" b="1850"/>
          <a:stretch>
            <a:fillRect/>
          </a:stretch>
        </p:blipFill>
        <p:spPr>
          <a:xfrm>
            <a:off x="2029395" y="2880465"/>
            <a:ext cx="14125206" cy="623997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77818" y="1625639"/>
            <a:ext cx="3588246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endParaRPr/>
          </a:p>
        </p:txBody>
      </p:sp>
      <p:grpSp>
        <p:nvGrpSpPr>
          <p:cNvPr id="17" name="Group 17"/>
          <p:cNvGrpSpPr/>
          <p:nvPr/>
        </p:nvGrpSpPr>
        <p:grpSpPr>
          <a:xfrm>
            <a:off x="1577818" y="907256"/>
            <a:ext cx="14576783" cy="1341317"/>
            <a:chOff x="0" y="-161925"/>
            <a:chExt cx="19435710" cy="178842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830844"/>
              <a:ext cx="15289105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040"/>
                </a:lnSpc>
                <a:spcBef>
                  <a:spcPct val="0"/>
                </a:spcBef>
              </a:pPr>
              <a:endParaRPr lang="en-US" sz="3600">
                <a:solidFill>
                  <a:srgbClr val="00205B"/>
                </a:solidFill>
                <a:latin typeface="Open Sauce SemiBold Bold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8797" y="-161925"/>
              <a:ext cx="19416913" cy="12477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840"/>
                </a:lnSpc>
              </a:pPr>
              <a:r>
                <a:rPr lang="en-US" sz="5170">
                  <a:solidFill>
                    <a:srgbClr val="007EB4"/>
                  </a:solidFill>
                  <a:latin typeface="Poppins Bold"/>
                </a:rPr>
                <a:t>MODELS WITH HIGH FAILURE RATE</a:t>
              </a:r>
            </a:p>
          </p:txBody>
        </p:sp>
      </p:grpSp>
      <p:grpSp>
        <p:nvGrpSpPr>
          <p:cNvPr id="32" name="Group 20">
            <a:extLst>
              <a:ext uri="{FF2B5EF4-FFF2-40B4-BE49-F238E27FC236}">
                <a16:creationId xmlns:a16="http://schemas.microsoft.com/office/drawing/2014/main" id="{10F10205-B138-9E82-214E-CCCD36DA8BEA}"/>
              </a:ext>
            </a:extLst>
          </p:cNvPr>
          <p:cNvGrpSpPr/>
          <p:nvPr/>
        </p:nvGrpSpPr>
        <p:grpSpPr>
          <a:xfrm>
            <a:off x="2862750" y="5622931"/>
            <a:ext cx="12562499" cy="346694"/>
            <a:chOff x="0" y="0"/>
            <a:chExt cx="3230404" cy="278599"/>
          </a:xfrm>
        </p:grpSpPr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740AA3AA-6C6D-C60A-BC0A-D24D8087505C}"/>
                </a:ext>
              </a:extLst>
            </p:cNvPr>
            <p:cNvSpPr/>
            <p:nvPr/>
          </p:nvSpPr>
          <p:spPr>
            <a:xfrm>
              <a:off x="0" y="0"/>
              <a:ext cx="3230404" cy="278599"/>
            </a:xfrm>
            <a:custGeom>
              <a:avLst/>
              <a:gdLst/>
              <a:ahLst/>
              <a:cxnLst/>
              <a:rect l="l" t="t" r="r" b="b"/>
              <a:pathLst>
                <a:path w="3230404" h="278599">
                  <a:moveTo>
                    <a:pt x="0" y="0"/>
                  </a:moveTo>
                  <a:lnTo>
                    <a:pt x="3230404" y="0"/>
                  </a:lnTo>
                  <a:lnTo>
                    <a:pt x="3230404" y="278599"/>
                  </a:lnTo>
                  <a:lnTo>
                    <a:pt x="0" y="2785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C02537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22">
              <a:extLst>
                <a:ext uri="{FF2B5EF4-FFF2-40B4-BE49-F238E27FC236}">
                  <a16:creationId xmlns:a16="http://schemas.microsoft.com/office/drawing/2014/main" id="{3AEFF9B9-DBE8-03A0-369D-DF403EE2B33D}"/>
                </a:ext>
              </a:extLst>
            </p:cNvPr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8"/>
                </a:lnSpc>
              </a:pPr>
              <a:endParaRPr/>
            </a:p>
          </p:txBody>
        </p:sp>
      </p:grpSp>
      <p:grpSp>
        <p:nvGrpSpPr>
          <p:cNvPr id="35" name="Group 20">
            <a:extLst>
              <a:ext uri="{FF2B5EF4-FFF2-40B4-BE49-F238E27FC236}">
                <a16:creationId xmlns:a16="http://schemas.microsoft.com/office/drawing/2014/main" id="{37393D6C-775A-69B3-6E63-78AA404D3975}"/>
              </a:ext>
            </a:extLst>
          </p:cNvPr>
          <p:cNvGrpSpPr/>
          <p:nvPr/>
        </p:nvGrpSpPr>
        <p:grpSpPr>
          <a:xfrm>
            <a:off x="2846686" y="3958099"/>
            <a:ext cx="12562499" cy="346694"/>
            <a:chOff x="0" y="0"/>
            <a:chExt cx="3230404" cy="278599"/>
          </a:xfrm>
        </p:grpSpPr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51A228DA-2662-85DB-D7D6-2B9735012DE1}"/>
                </a:ext>
              </a:extLst>
            </p:cNvPr>
            <p:cNvSpPr/>
            <p:nvPr/>
          </p:nvSpPr>
          <p:spPr>
            <a:xfrm>
              <a:off x="0" y="0"/>
              <a:ext cx="3230404" cy="278599"/>
            </a:xfrm>
            <a:custGeom>
              <a:avLst/>
              <a:gdLst/>
              <a:ahLst/>
              <a:cxnLst/>
              <a:rect l="l" t="t" r="r" b="b"/>
              <a:pathLst>
                <a:path w="3230404" h="278599">
                  <a:moveTo>
                    <a:pt x="0" y="0"/>
                  </a:moveTo>
                  <a:lnTo>
                    <a:pt x="3230404" y="0"/>
                  </a:lnTo>
                  <a:lnTo>
                    <a:pt x="3230404" y="278599"/>
                  </a:lnTo>
                  <a:lnTo>
                    <a:pt x="0" y="2785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C02537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22">
              <a:extLst>
                <a:ext uri="{FF2B5EF4-FFF2-40B4-BE49-F238E27FC236}">
                  <a16:creationId xmlns:a16="http://schemas.microsoft.com/office/drawing/2014/main" id="{90818F1A-9311-F81D-862A-94E598E00BDE}"/>
                </a:ext>
              </a:extLst>
            </p:cNvPr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8"/>
                </a:lnSpc>
              </a:pPr>
              <a:endParaRPr/>
            </a:p>
          </p:txBody>
        </p:sp>
      </p:grpSp>
      <p:grpSp>
        <p:nvGrpSpPr>
          <p:cNvPr id="38" name="Group 20">
            <a:extLst>
              <a:ext uri="{FF2B5EF4-FFF2-40B4-BE49-F238E27FC236}">
                <a16:creationId xmlns:a16="http://schemas.microsoft.com/office/drawing/2014/main" id="{D26805CA-9BC8-A05D-AF13-41B3E34E318A}"/>
              </a:ext>
            </a:extLst>
          </p:cNvPr>
          <p:cNvGrpSpPr/>
          <p:nvPr/>
        </p:nvGrpSpPr>
        <p:grpSpPr>
          <a:xfrm>
            <a:off x="2862749" y="5996538"/>
            <a:ext cx="12562499" cy="346694"/>
            <a:chOff x="0" y="0"/>
            <a:chExt cx="3230404" cy="278599"/>
          </a:xfrm>
        </p:grpSpPr>
        <p:sp>
          <p:nvSpPr>
            <p:cNvPr id="39" name="Freeform 21">
              <a:extLst>
                <a:ext uri="{FF2B5EF4-FFF2-40B4-BE49-F238E27FC236}">
                  <a16:creationId xmlns:a16="http://schemas.microsoft.com/office/drawing/2014/main" id="{56707D7A-B086-AA10-9236-BF70C183C0B3}"/>
                </a:ext>
              </a:extLst>
            </p:cNvPr>
            <p:cNvSpPr/>
            <p:nvPr/>
          </p:nvSpPr>
          <p:spPr>
            <a:xfrm>
              <a:off x="0" y="0"/>
              <a:ext cx="3230404" cy="278599"/>
            </a:xfrm>
            <a:custGeom>
              <a:avLst/>
              <a:gdLst/>
              <a:ahLst/>
              <a:cxnLst/>
              <a:rect l="l" t="t" r="r" b="b"/>
              <a:pathLst>
                <a:path w="3230404" h="278599">
                  <a:moveTo>
                    <a:pt x="0" y="0"/>
                  </a:moveTo>
                  <a:lnTo>
                    <a:pt x="3230404" y="0"/>
                  </a:lnTo>
                  <a:lnTo>
                    <a:pt x="3230404" y="278599"/>
                  </a:lnTo>
                  <a:lnTo>
                    <a:pt x="0" y="2785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C02537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22">
              <a:extLst>
                <a:ext uri="{FF2B5EF4-FFF2-40B4-BE49-F238E27FC236}">
                  <a16:creationId xmlns:a16="http://schemas.microsoft.com/office/drawing/2014/main" id="{6B1E1402-75CC-9822-8F3F-5E2C003A1821}"/>
                </a:ext>
              </a:extLst>
            </p:cNvPr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8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7258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 l="274" r="955" b="2160"/>
          <a:stretch>
            <a:fillRect/>
          </a:stretch>
        </p:blipFill>
        <p:spPr>
          <a:xfrm>
            <a:off x="2933672" y="2933347"/>
            <a:ext cx="12420655" cy="6044674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1577818" y="907256"/>
            <a:ext cx="16710182" cy="1936107"/>
            <a:chOff x="0" y="-161925"/>
            <a:chExt cx="15289105" cy="258147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830844"/>
              <a:ext cx="15289105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040"/>
                </a:lnSpc>
                <a:spcBef>
                  <a:spcPct val="0"/>
                </a:spcBef>
              </a:pPr>
              <a:endParaRPr lang="en-US" sz="3600">
                <a:solidFill>
                  <a:srgbClr val="00205B"/>
                </a:solidFill>
                <a:latin typeface="Open Sauce SemiBold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8797" y="-161925"/>
              <a:ext cx="13378854" cy="25814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40"/>
                </a:lnSpc>
              </a:pPr>
              <a:r>
                <a:rPr lang="en-US" sz="5170">
                  <a:solidFill>
                    <a:srgbClr val="007EB4"/>
                  </a:solidFill>
                  <a:latin typeface="Poppins Bold"/>
                </a:rPr>
                <a:t>CI ITEMS WITH MAXIMUM REPORTED ISSUES</a:t>
              </a:r>
            </a:p>
          </p:txBody>
        </p:sp>
      </p:grpSp>
      <p:grpSp>
        <p:nvGrpSpPr>
          <p:cNvPr id="43" name="Group 20">
            <a:extLst>
              <a:ext uri="{FF2B5EF4-FFF2-40B4-BE49-F238E27FC236}">
                <a16:creationId xmlns:a16="http://schemas.microsoft.com/office/drawing/2014/main" id="{AE3D9F36-0DCF-B157-25C5-DE5C19636B15}"/>
              </a:ext>
            </a:extLst>
          </p:cNvPr>
          <p:cNvGrpSpPr/>
          <p:nvPr/>
        </p:nvGrpSpPr>
        <p:grpSpPr>
          <a:xfrm>
            <a:off x="2695075" y="4001769"/>
            <a:ext cx="12994104" cy="465028"/>
            <a:chOff x="0" y="0"/>
            <a:chExt cx="3230404" cy="278599"/>
          </a:xfrm>
        </p:grpSpPr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7197FF39-876D-B0B6-7467-433E49CF48B3}"/>
                </a:ext>
              </a:extLst>
            </p:cNvPr>
            <p:cNvSpPr/>
            <p:nvPr/>
          </p:nvSpPr>
          <p:spPr>
            <a:xfrm>
              <a:off x="0" y="0"/>
              <a:ext cx="3230404" cy="278599"/>
            </a:xfrm>
            <a:custGeom>
              <a:avLst/>
              <a:gdLst/>
              <a:ahLst/>
              <a:cxnLst/>
              <a:rect l="l" t="t" r="r" b="b"/>
              <a:pathLst>
                <a:path w="3230404" h="278599">
                  <a:moveTo>
                    <a:pt x="0" y="0"/>
                  </a:moveTo>
                  <a:lnTo>
                    <a:pt x="3230404" y="0"/>
                  </a:lnTo>
                  <a:lnTo>
                    <a:pt x="3230404" y="278599"/>
                  </a:lnTo>
                  <a:lnTo>
                    <a:pt x="0" y="2785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C02537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22">
              <a:extLst>
                <a:ext uri="{FF2B5EF4-FFF2-40B4-BE49-F238E27FC236}">
                  <a16:creationId xmlns:a16="http://schemas.microsoft.com/office/drawing/2014/main" id="{5B755933-96F5-0337-C06E-9EFFEFFDC733}"/>
                </a:ext>
              </a:extLst>
            </p:cNvPr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8"/>
                </a:lnSpc>
              </a:pPr>
              <a:endParaRPr/>
            </a:p>
          </p:txBody>
        </p:sp>
      </p:grpSp>
      <p:grpSp>
        <p:nvGrpSpPr>
          <p:cNvPr id="46" name="Group 20">
            <a:extLst>
              <a:ext uri="{FF2B5EF4-FFF2-40B4-BE49-F238E27FC236}">
                <a16:creationId xmlns:a16="http://schemas.microsoft.com/office/drawing/2014/main" id="{57F783AC-0C10-C100-9638-EE24FBEE9249}"/>
              </a:ext>
            </a:extLst>
          </p:cNvPr>
          <p:cNvGrpSpPr/>
          <p:nvPr/>
        </p:nvGrpSpPr>
        <p:grpSpPr>
          <a:xfrm>
            <a:off x="2695075" y="4460971"/>
            <a:ext cx="12994104" cy="465028"/>
            <a:chOff x="0" y="0"/>
            <a:chExt cx="3230404" cy="278599"/>
          </a:xfrm>
        </p:grpSpPr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A2BF8385-C91A-232D-5748-0118D4AF8DC9}"/>
                </a:ext>
              </a:extLst>
            </p:cNvPr>
            <p:cNvSpPr/>
            <p:nvPr/>
          </p:nvSpPr>
          <p:spPr>
            <a:xfrm>
              <a:off x="0" y="0"/>
              <a:ext cx="3230404" cy="278599"/>
            </a:xfrm>
            <a:custGeom>
              <a:avLst/>
              <a:gdLst/>
              <a:ahLst/>
              <a:cxnLst/>
              <a:rect l="l" t="t" r="r" b="b"/>
              <a:pathLst>
                <a:path w="3230404" h="278599">
                  <a:moveTo>
                    <a:pt x="0" y="0"/>
                  </a:moveTo>
                  <a:lnTo>
                    <a:pt x="3230404" y="0"/>
                  </a:lnTo>
                  <a:lnTo>
                    <a:pt x="3230404" y="278599"/>
                  </a:lnTo>
                  <a:lnTo>
                    <a:pt x="0" y="2785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C02537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22">
              <a:extLst>
                <a:ext uri="{FF2B5EF4-FFF2-40B4-BE49-F238E27FC236}">
                  <a16:creationId xmlns:a16="http://schemas.microsoft.com/office/drawing/2014/main" id="{59A6F069-2446-B449-663C-763DAE8FF015}"/>
                </a:ext>
              </a:extLst>
            </p:cNvPr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8"/>
                </a:lnSpc>
              </a:pPr>
              <a:endParaRPr/>
            </a:p>
          </p:txBody>
        </p:sp>
      </p:grpSp>
      <p:grpSp>
        <p:nvGrpSpPr>
          <p:cNvPr id="49" name="Group 20">
            <a:extLst>
              <a:ext uri="{FF2B5EF4-FFF2-40B4-BE49-F238E27FC236}">
                <a16:creationId xmlns:a16="http://schemas.microsoft.com/office/drawing/2014/main" id="{C8902B69-451B-06A5-1A46-7C9646230C84}"/>
              </a:ext>
            </a:extLst>
          </p:cNvPr>
          <p:cNvGrpSpPr/>
          <p:nvPr/>
        </p:nvGrpSpPr>
        <p:grpSpPr>
          <a:xfrm>
            <a:off x="2695075" y="6159562"/>
            <a:ext cx="12994104" cy="465028"/>
            <a:chOff x="0" y="0"/>
            <a:chExt cx="3230404" cy="278599"/>
          </a:xfrm>
        </p:grpSpPr>
        <p:sp>
          <p:nvSpPr>
            <p:cNvPr id="50" name="Freeform 21">
              <a:extLst>
                <a:ext uri="{FF2B5EF4-FFF2-40B4-BE49-F238E27FC236}">
                  <a16:creationId xmlns:a16="http://schemas.microsoft.com/office/drawing/2014/main" id="{27670FB3-5084-1E5F-AA13-9DC13F22FBC3}"/>
                </a:ext>
              </a:extLst>
            </p:cNvPr>
            <p:cNvSpPr/>
            <p:nvPr/>
          </p:nvSpPr>
          <p:spPr>
            <a:xfrm>
              <a:off x="0" y="0"/>
              <a:ext cx="3230404" cy="278599"/>
            </a:xfrm>
            <a:custGeom>
              <a:avLst/>
              <a:gdLst/>
              <a:ahLst/>
              <a:cxnLst/>
              <a:rect l="l" t="t" r="r" b="b"/>
              <a:pathLst>
                <a:path w="3230404" h="278599">
                  <a:moveTo>
                    <a:pt x="0" y="0"/>
                  </a:moveTo>
                  <a:lnTo>
                    <a:pt x="3230404" y="0"/>
                  </a:lnTo>
                  <a:lnTo>
                    <a:pt x="3230404" y="278599"/>
                  </a:lnTo>
                  <a:lnTo>
                    <a:pt x="0" y="2785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C02537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22">
              <a:extLst>
                <a:ext uri="{FF2B5EF4-FFF2-40B4-BE49-F238E27FC236}">
                  <a16:creationId xmlns:a16="http://schemas.microsoft.com/office/drawing/2014/main" id="{3C4A1AEA-B33B-2232-D158-F5D71EED43C0}"/>
                </a:ext>
              </a:extLst>
            </p:cNvPr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8"/>
                </a:lnSpc>
              </a:pPr>
              <a:endParaRPr/>
            </a:p>
          </p:txBody>
        </p:sp>
      </p:grpSp>
      <p:grpSp>
        <p:nvGrpSpPr>
          <p:cNvPr id="55" name="Group 20">
            <a:extLst>
              <a:ext uri="{FF2B5EF4-FFF2-40B4-BE49-F238E27FC236}">
                <a16:creationId xmlns:a16="http://schemas.microsoft.com/office/drawing/2014/main" id="{4A671510-BC44-2092-9078-0D41ED396276}"/>
              </a:ext>
            </a:extLst>
          </p:cNvPr>
          <p:cNvGrpSpPr/>
          <p:nvPr/>
        </p:nvGrpSpPr>
        <p:grpSpPr>
          <a:xfrm>
            <a:off x="2695075" y="7844783"/>
            <a:ext cx="12994104" cy="465028"/>
            <a:chOff x="0" y="0"/>
            <a:chExt cx="3230404" cy="278599"/>
          </a:xfrm>
        </p:grpSpPr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E03B81CC-61B1-1097-1645-1429041D30DC}"/>
                </a:ext>
              </a:extLst>
            </p:cNvPr>
            <p:cNvSpPr/>
            <p:nvPr/>
          </p:nvSpPr>
          <p:spPr>
            <a:xfrm>
              <a:off x="0" y="0"/>
              <a:ext cx="3230404" cy="278599"/>
            </a:xfrm>
            <a:custGeom>
              <a:avLst/>
              <a:gdLst/>
              <a:ahLst/>
              <a:cxnLst/>
              <a:rect l="l" t="t" r="r" b="b"/>
              <a:pathLst>
                <a:path w="3230404" h="278599">
                  <a:moveTo>
                    <a:pt x="0" y="0"/>
                  </a:moveTo>
                  <a:lnTo>
                    <a:pt x="3230404" y="0"/>
                  </a:lnTo>
                  <a:lnTo>
                    <a:pt x="3230404" y="278599"/>
                  </a:lnTo>
                  <a:lnTo>
                    <a:pt x="0" y="2785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C02537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TextBox 22">
              <a:extLst>
                <a:ext uri="{FF2B5EF4-FFF2-40B4-BE49-F238E27FC236}">
                  <a16:creationId xmlns:a16="http://schemas.microsoft.com/office/drawing/2014/main" id="{A21449DA-4E4B-AD19-F63B-F7C60AC36FF7}"/>
                </a:ext>
              </a:extLst>
            </p:cNvPr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8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2142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 l="358" r="358" b="1748"/>
          <a:stretch>
            <a:fillRect/>
          </a:stretch>
        </p:blipFill>
        <p:spPr>
          <a:xfrm>
            <a:off x="3421224" y="2820684"/>
            <a:ext cx="11482366" cy="6270001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1577818" y="907256"/>
            <a:ext cx="15980933" cy="1936107"/>
            <a:chOff x="0" y="-161925"/>
            <a:chExt cx="15289105" cy="2581478"/>
          </a:xfrm>
        </p:grpSpPr>
        <p:sp>
          <p:nvSpPr>
            <p:cNvPr id="17" name="TextBox 17"/>
            <p:cNvSpPr txBox="1"/>
            <p:nvPr/>
          </p:nvSpPr>
          <p:spPr>
            <a:xfrm>
              <a:off x="0" y="830844"/>
              <a:ext cx="15289105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040"/>
                </a:lnSpc>
                <a:spcBef>
                  <a:spcPct val="0"/>
                </a:spcBef>
              </a:pPr>
              <a:endParaRPr lang="en-US" sz="3600">
                <a:solidFill>
                  <a:srgbClr val="00205B"/>
                </a:solidFill>
                <a:latin typeface="Open Sauce SemiBold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8797" y="-161925"/>
              <a:ext cx="13378854" cy="25814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40"/>
                </a:lnSpc>
              </a:pPr>
              <a:r>
                <a:rPr lang="en-US" sz="5170">
                  <a:solidFill>
                    <a:srgbClr val="007EB4"/>
                  </a:solidFill>
                  <a:latin typeface="Poppins Bold"/>
                </a:rPr>
                <a:t>CI ITEMS WITH HIGH RATES OF FAILURE</a:t>
              </a:r>
            </a:p>
          </p:txBody>
        </p:sp>
      </p:grpSp>
      <p:grpSp>
        <p:nvGrpSpPr>
          <p:cNvPr id="28" name="Group 20">
            <a:extLst>
              <a:ext uri="{FF2B5EF4-FFF2-40B4-BE49-F238E27FC236}">
                <a16:creationId xmlns:a16="http://schemas.microsoft.com/office/drawing/2014/main" id="{131813D7-9B92-6540-787D-226868531D95}"/>
              </a:ext>
            </a:extLst>
          </p:cNvPr>
          <p:cNvGrpSpPr/>
          <p:nvPr/>
        </p:nvGrpSpPr>
        <p:grpSpPr>
          <a:xfrm>
            <a:off x="2996499" y="4117778"/>
            <a:ext cx="12331815" cy="1057806"/>
            <a:chOff x="0" y="0"/>
            <a:chExt cx="3230404" cy="278599"/>
          </a:xfrm>
        </p:grpSpPr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F93852A1-7FAA-E6C8-D76F-33E59EC6C35B}"/>
                </a:ext>
              </a:extLst>
            </p:cNvPr>
            <p:cNvSpPr/>
            <p:nvPr/>
          </p:nvSpPr>
          <p:spPr>
            <a:xfrm>
              <a:off x="0" y="0"/>
              <a:ext cx="3230404" cy="278599"/>
            </a:xfrm>
            <a:custGeom>
              <a:avLst/>
              <a:gdLst/>
              <a:ahLst/>
              <a:cxnLst/>
              <a:rect l="l" t="t" r="r" b="b"/>
              <a:pathLst>
                <a:path w="3230404" h="278599">
                  <a:moveTo>
                    <a:pt x="0" y="0"/>
                  </a:moveTo>
                  <a:lnTo>
                    <a:pt x="3230404" y="0"/>
                  </a:lnTo>
                  <a:lnTo>
                    <a:pt x="3230404" y="278599"/>
                  </a:lnTo>
                  <a:lnTo>
                    <a:pt x="0" y="2785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C02537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22">
              <a:extLst>
                <a:ext uri="{FF2B5EF4-FFF2-40B4-BE49-F238E27FC236}">
                  <a16:creationId xmlns:a16="http://schemas.microsoft.com/office/drawing/2014/main" id="{26F65EB5-E5CD-5A23-0C6F-A494B01D657C}"/>
                </a:ext>
              </a:extLst>
            </p:cNvPr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8"/>
                </a:lnSpc>
              </a:pPr>
              <a:endParaRPr/>
            </a:p>
          </p:txBody>
        </p:sp>
      </p:grpSp>
      <p:grpSp>
        <p:nvGrpSpPr>
          <p:cNvPr id="31" name="Group 20">
            <a:extLst>
              <a:ext uri="{FF2B5EF4-FFF2-40B4-BE49-F238E27FC236}">
                <a16:creationId xmlns:a16="http://schemas.microsoft.com/office/drawing/2014/main" id="{2326FD8A-DADC-F5D9-EFCB-06862BA458D2}"/>
              </a:ext>
            </a:extLst>
          </p:cNvPr>
          <p:cNvGrpSpPr/>
          <p:nvPr/>
        </p:nvGrpSpPr>
        <p:grpSpPr>
          <a:xfrm>
            <a:off x="2996499" y="5732772"/>
            <a:ext cx="12331815" cy="555733"/>
            <a:chOff x="0" y="0"/>
            <a:chExt cx="3230404" cy="278599"/>
          </a:xfrm>
        </p:grpSpPr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1A0F883E-4C22-B89B-6E40-82E2F27A5530}"/>
                </a:ext>
              </a:extLst>
            </p:cNvPr>
            <p:cNvSpPr/>
            <p:nvPr/>
          </p:nvSpPr>
          <p:spPr>
            <a:xfrm>
              <a:off x="0" y="0"/>
              <a:ext cx="3230404" cy="278599"/>
            </a:xfrm>
            <a:custGeom>
              <a:avLst/>
              <a:gdLst/>
              <a:ahLst/>
              <a:cxnLst/>
              <a:rect l="l" t="t" r="r" b="b"/>
              <a:pathLst>
                <a:path w="3230404" h="278599">
                  <a:moveTo>
                    <a:pt x="0" y="0"/>
                  </a:moveTo>
                  <a:lnTo>
                    <a:pt x="3230404" y="0"/>
                  </a:lnTo>
                  <a:lnTo>
                    <a:pt x="3230404" y="278599"/>
                  </a:lnTo>
                  <a:lnTo>
                    <a:pt x="0" y="2785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>
              <a:solidFill>
                <a:srgbClr val="C02537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22">
              <a:extLst>
                <a:ext uri="{FF2B5EF4-FFF2-40B4-BE49-F238E27FC236}">
                  <a16:creationId xmlns:a16="http://schemas.microsoft.com/office/drawing/2014/main" id="{0950080A-31B3-14A1-4A92-2C2518A3844B}"/>
                </a:ext>
              </a:extLst>
            </p:cNvPr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8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899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55156" y="895350"/>
            <a:ext cx="7860243" cy="852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007EB4"/>
                </a:solidFill>
                <a:latin typeface="Poppins Bold"/>
              </a:rPr>
              <a:t>PATTERNS IN FAILURES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34AB5BC-97E5-3862-AC35-7D4572A355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053"/>
          <a:stretch/>
        </p:blipFill>
        <p:spPr>
          <a:xfrm>
            <a:off x="3206953" y="2093492"/>
            <a:ext cx="11874093" cy="707923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679550" cy="10571764"/>
            <a:chOff x="0" y="0"/>
            <a:chExt cx="4919717" cy="2784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9717" cy="2784333"/>
            </a:xfrm>
            <a:custGeom>
              <a:avLst/>
              <a:gdLst/>
              <a:ahLst/>
              <a:cxnLst/>
              <a:rect l="l" t="t" r="r" b="b"/>
              <a:pathLst>
                <a:path w="4919717" h="2784333">
                  <a:moveTo>
                    <a:pt x="0" y="0"/>
                  </a:moveTo>
                  <a:lnTo>
                    <a:pt x="4919717" y="0"/>
                  </a:lnTo>
                  <a:lnTo>
                    <a:pt x="4919717" y="2784333"/>
                  </a:lnTo>
                  <a:lnTo>
                    <a:pt x="0" y="2784333"/>
                  </a:lnTo>
                  <a:close/>
                </a:path>
              </a:pathLst>
            </a:custGeom>
            <a:solidFill>
              <a:srgbClr val="111B3D">
                <a:alpha val="7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20269" y="7233449"/>
            <a:ext cx="14589290" cy="1870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0"/>
              </a:lnSpc>
            </a:pPr>
            <a:r>
              <a:rPr lang="en-US" sz="14000">
                <a:solidFill>
                  <a:srgbClr val="FFFFFF"/>
                </a:solidFill>
                <a:latin typeface="HK Grotesk Medium Bold"/>
              </a:rPr>
              <a:t>Recommendations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028700" y="2773284"/>
            <a:ext cx="5028917" cy="5282334"/>
            <a:chOff x="0" y="0"/>
            <a:chExt cx="6705222" cy="7043112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498630" y="0"/>
              <a:ext cx="3707961" cy="3707961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832007" y="333376"/>
              <a:ext cx="3041209" cy="3041209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0" y="4309844"/>
              <a:ext cx="6705222" cy="2733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3"/>
                </a:lnSpc>
              </a:pPr>
              <a:r>
                <a:rPr lang="en-US" sz="3866" spc="444">
                  <a:solidFill>
                    <a:srgbClr val="00A7B5"/>
                  </a:solidFill>
                  <a:latin typeface="Poppins Bold"/>
                </a:rPr>
                <a:t>REFINED EMPLOYEE TRAINING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5E262F2-E377-8A24-CD4D-FC76C3C81788}"/>
              </a:ext>
            </a:extLst>
          </p:cNvPr>
          <p:cNvGrpSpPr/>
          <p:nvPr/>
        </p:nvGrpSpPr>
        <p:grpSpPr>
          <a:xfrm>
            <a:off x="7104101" y="2773284"/>
            <a:ext cx="4790774" cy="5282334"/>
            <a:chOff x="7104101" y="2773284"/>
            <a:chExt cx="4790774" cy="528233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879F9CF-C074-A7C1-DA85-9448C594B9EB}"/>
                </a:ext>
              </a:extLst>
            </p:cNvPr>
            <p:cNvGrpSpPr/>
            <p:nvPr/>
          </p:nvGrpSpPr>
          <p:grpSpPr>
            <a:xfrm>
              <a:off x="7924800" y="2773284"/>
              <a:ext cx="2780971" cy="2780971"/>
              <a:chOff x="8109002" y="2773284"/>
              <a:chExt cx="2780971" cy="2780971"/>
            </a:xfrm>
          </p:grpSpPr>
          <p:pic>
            <p:nvPicPr>
              <p:cNvPr id="18" name="Picture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109002" y="2773284"/>
                <a:ext cx="2780971" cy="2780971"/>
              </a:xfrm>
              <a:prstGeom prst="rect">
                <a:avLst/>
              </a:prstGeom>
            </p:spPr>
          </p:pic>
          <p:pic>
            <p:nvPicPr>
              <p:cNvPr id="19" name="Picture 1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8341746" y="3006028"/>
                <a:ext cx="2315484" cy="2315484"/>
              </a:xfrm>
              <a:prstGeom prst="rect">
                <a:avLst/>
              </a:prstGeom>
            </p:spPr>
          </p:pic>
        </p:grpSp>
        <p:sp>
          <p:nvSpPr>
            <p:cNvPr id="20" name="TextBox 20"/>
            <p:cNvSpPr txBox="1"/>
            <p:nvPr/>
          </p:nvSpPr>
          <p:spPr>
            <a:xfrm>
              <a:off x="7104101" y="6005667"/>
              <a:ext cx="4790774" cy="2049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3"/>
                </a:lnSpc>
              </a:pPr>
              <a:r>
                <a:rPr lang="en-US" sz="3866" spc="444">
                  <a:solidFill>
                    <a:srgbClr val="00A7B5"/>
                  </a:solidFill>
                  <a:latin typeface="Poppins Bold"/>
                </a:rPr>
                <a:t>TICKETING SYSTEM IMPROVEMENTS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941360" y="2773284"/>
            <a:ext cx="4317940" cy="5275572"/>
            <a:chOff x="0" y="0"/>
            <a:chExt cx="5757253" cy="7034095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646" y="0"/>
              <a:ext cx="3707961" cy="3707961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1369840" y="345194"/>
              <a:ext cx="3017574" cy="3017574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0" y="4309844"/>
              <a:ext cx="5757253" cy="2724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3"/>
                </a:lnSpc>
              </a:pPr>
              <a:r>
                <a:rPr lang="en-US" sz="3866" spc="444" dirty="0">
                  <a:solidFill>
                    <a:srgbClr val="00A7B5"/>
                  </a:solidFill>
                  <a:latin typeface="Poppins Bold"/>
                </a:rPr>
                <a:t>OPTIMIZING</a:t>
              </a:r>
            </a:p>
            <a:p>
              <a:pPr algn="ctr">
                <a:lnSpc>
                  <a:spcPts val="5413"/>
                </a:lnSpc>
              </a:pPr>
              <a:r>
                <a:rPr lang="en-US" sz="3866" spc="444" dirty="0">
                  <a:solidFill>
                    <a:srgbClr val="00A7B5"/>
                  </a:solidFill>
                  <a:latin typeface="Poppins Bold"/>
                </a:rPr>
                <a:t>ASSET MANAGEMENT 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895350"/>
            <a:ext cx="9060656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007EB4"/>
                </a:solidFill>
                <a:latin typeface="Poppins Bold"/>
              </a:rPr>
              <a:t>STREAMLINING THE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065847" y="895350"/>
            <a:ext cx="9839027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007EB4"/>
                </a:solidFill>
                <a:latin typeface="Poppins Bold"/>
              </a:rPr>
              <a:t>1. REFINED EMPLOYEE TRAINING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804732E-5446-1631-7350-974C75BBBC9C}"/>
              </a:ext>
            </a:extLst>
          </p:cNvPr>
          <p:cNvGrpSpPr/>
          <p:nvPr/>
        </p:nvGrpSpPr>
        <p:grpSpPr>
          <a:xfrm>
            <a:off x="6820711" y="2773284"/>
            <a:ext cx="4790774" cy="4593176"/>
            <a:chOff x="6820711" y="2773284"/>
            <a:chExt cx="4790774" cy="4593176"/>
          </a:xfrm>
        </p:grpSpPr>
        <p:sp>
          <p:nvSpPr>
            <p:cNvPr id="21" name="TextBox 21"/>
            <p:cNvSpPr txBox="1"/>
            <p:nvPr/>
          </p:nvSpPr>
          <p:spPr>
            <a:xfrm>
              <a:off x="6820711" y="5975413"/>
              <a:ext cx="4790774" cy="139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3"/>
                </a:lnSpc>
              </a:pPr>
              <a:r>
                <a:rPr lang="en-US" sz="3866" spc="444">
                  <a:solidFill>
                    <a:srgbClr val="00A7B5"/>
                  </a:solidFill>
                  <a:latin typeface="Poppins Bold"/>
                </a:rPr>
                <a:t>KNOWLEDGE</a:t>
              </a:r>
            </a:p>
            <a:p>
              <a:pPr algn="ctr">
                <a:lnSpc>
                  <a:spcPts val="5413"/>
                </a:lnSpc>
              </a:pPr>
              <a:r>
                <a:rPr lang="en-US" sz="3866" spc="444">
                  <a:solidFill>
                    <a:srgbClr val="00A7B5"/>
                  </a:solidFill>
                  <a:latin typeface="Poppins Bold"/>
                </a:rPr>
                <a:t>BASE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7931259" y="2773284"/>
              <a:ext cx="2780971" cy="2780971"/>
              <a:chOff x="0" y="0"/>
              <a:chExt cx="3707961" cy="3707961"/>
            </a:xfrm>
          </p:grpSpPr>
          <p:pic>
            <p:nvPicPr>
              <p:cNvPr id="23" name="Picture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0"/>
                <a:ext cx="3707961" cy="3707961"/>
              </a:xfrm>
              <a:prstGeom prst="rect">
                <a:avLst/>
              </a:prstGeom>
            </p:spPr>
          </p:pic>
          <p:pic>
            <p:nvPicPr>
              <p:cNvPr id="24" name="Picture 2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0876" y="876559"/>
                <a:ext cx="2506209" cy="1954843"/>
              </a:xfrm>
              <a:prstGeom prst="rect">
                <a:avLst/>
              </a:prstGeom>
            </p:spPr>
          </p:pic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C115201-ACB1-B664-9B76-BE21AE57E6DB}"/>
              </a:ext>
            </a:extLst>
          </p:cNvPr>
          <p:cNvGrpSpPr/>
          <p:nvPr/>
        </p:nvGrpSpPr>
        <p:grpSpPr>
          <a:xfrm>
            <a:off x="12941360" y="2773284"/>
            <a:ext cx="4317940" cy="4591497"/>
            <a:chOff x="12941360" y="2773284"/>
            <a:chExt cx="4317940" cy="4591497"/>
          </a:xfrm>
        </p:grpSpPr>
        <p:sp>
          <p:nvSpPr>
            <p:cNvPr id="25" name="TextBox 25"/>
            <p:cNvSpPr txBox="1"/>
            <p:nvPr/>
          </p:nvSpPr>
          <p:spPr>
            <a:xfrm>
              <a:off x="12941360" y="5977092"/>
              <a:ext cx="4317940" cy="1387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3"/>
                </a:lnSpc>
              </a:pPr>
              <a:r>
                <a:rPr lang="en-US" sz="3866" spc="444">
                  <a:solidFill>
                    <a:srgbClr val="00A7B5"/>
                  </a:solidFill>
                  <a:latin typeface="Poppins Bold"/>
                </a:rPr>
                <a:t>TRAINING</a:t>
              </a:r>
            </a:p>
            <a:p>
              <a:pPr algn="ctr">
                <a:lnSpc>
                  <a:spcPts val="5413"/>
                </a:lnSpc>
              </a:pPr>
              <a:r>
                <a:rPr lang="en-US" sz="3866" spc="444">
                  <a:solidFill>
                    <a:srgbClr val="00A7B5"/>
                  </a:solidFill>
                  <a:latin typeface="Poppins Bold"/>
                </a:rPr>
                <a:t>VIDEOS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3709845" y="2773284"/>
              <a:ext cx="2780971" cy="2780971"/>
              <a:chOff x="0" y="0"/>
              <a:chExt cx="3707961" cy="3707961"/>
            </a:xfrm>
          </p:grpSpPr>
          <p:pic>
            <p:nvPicPr>
              <p:cNvPr id="27" name="Picture 2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0"/>
                <a:ext cx="3707961" cy="3707961"/>
              </a:xfrm>
              <a:prstGeom prst="rect">
                <a:avLst/>
              </a:prstGeom>
            </p:spPr>
          </p:pic>
          <p:pic>
            <p:nvPicPr>
              <p:cNvPr id="28" name="Picture 28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34564" y="734564"/>
                <a:ext cx="2238834" cy="2238834"/>
              </a:xfrm>
              <a:prstGeom prst="rect">
                <a:avLst/>
              </a:prstGeom>
            </p:spPr>
          </p:pic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7D3430F-F56B-E5DB-D8D0-920413983E07}"/>
              </a:ext>
            </a:extLst>
          </p:cNvPr>
          <p:cNvGrpSpPr/>
          <p:nvPr/>
        </p:nvGrpSpPr>
        <p:grpSpPr>
          <a:xfrm>
            <a:off x="1595482" y="2773284"/>
            <a:ext cx="3895353" cy="4591497"/>
            <a:chOff x="1595482" y="2773284"/>
            <a:chExt cx="3895353" cy="4591497"/>
          </a:xfrm>
        </p:grpSpPr>
        <p:sp>
          <p:nvSpPr>
            <p:cNvPr id="29" name="TextBox 29"/>
            <p:cNvSpPr txBox="1"/>
            <p:nvPr/>
          </p:nvSpPr>
          <p:spPr>
            <a:xfrm>
              <a:off x="1595482" y="5977092"/>
              <a:ext cx="3895353" cy="1387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3"/>
                </a:lnSpc>
              </a:pPr>
              <a:r>
                <a:rPr lang="en-US" sz="3866" spc="444">
                  <a:solidFill>
                    <a:srgbClr val="00A7B5"/>
                  </a:solidFill>
                  <a:latin typeface="Poppins Bold"/>
                </a:rPr>
                <a:t>MANDATORY </a:t>
              </a:r>
            </a:p>
            <a:p>
              <a:pPr algn="ctr">
                <a:lnSpc>
                  <a:spcPts val="5413"/>
                </a:lnSpc>
              </a:pPr>
              <a:r>
                <a:rPr lang="en-US" sz="3866" spc="444">
                  <a:solidFill>
                    <a:srgbClr val="00A7B5"/>
                  </a:solidFill>
                  <a:latin typeface="Poppins Bold"/>
                </a:rPr>
                <a:t>TRAINING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2152673" y="2773284"/>
              <a:ext cx="2780971" cy="2780971"/>
              <a:chOff x="0" y="0"/>
              <a:chExt cx="3707961" cy="3707961"/>
            </a:xfrm>
          </p:grpSpPr>
          <p:pic>
            <p:nvPicPr>
              <p:cNvPr id="31" name="Picture 3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0"/>
                <a:ext cx="3707961" cy="3707961"/>
              </a:xfrm>
              <a:prstGeom prst="rect">
                <a:avLst/>
              </a:prstGeom>
            </p:spPr>
          </p:pic>
          <p:pic>
            <p:nvPicPr>
              <p:cNvPr id="32" name="Picture 32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29231" y="828253"/>
                <a:ext cx="2449499" cy="205145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E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00026" y="-2246658"/>
            <a:ext cx="14780315" cy="147803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FEF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8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3912383"/>
            <a:ext cx="6471326" cy="2462234"/>
            <a:chOff x="0" y="0"/>
            <a:chExt cx="8628435" cy="3282979"/>
          </a:xfrm>
        </p:grpSpPr>
        <p:sp>
          <p:nvSpPr>
            <p:cNvPr id="8" name="TextBox 8"/>
            <p:cNvSpPr txBox="1"/>
            <p:nvPr/>
          </p:nvSpPr>
          <p:spPr>
            <a:xfrm>
              <a:off x="0" y="-57150"/>
              <a:ext cx="8628435" cy="1392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56"/>
                </a:lnSpc>
              </a:pPr>
              <a:r>
                <a:rPr lang="en-US" sz="6630">
                  <a:solidFill>
                    <a:srgbClr val="FFFFFF"/>
                  </a:solidFill>
                  <a:latin typeface="Poppins Bold"/>
                </a:rPr>
                <a:t>Our </a:t>
              </a:r>
              <a:r>
                <a:rPr lang="en-US" sz="6630">
                  <a:solidFill>
                    <a:srgbClr val="00205B"/>
                  </a:solidFill>
                  <a:latin typeface="Poppins Bold"/>
                </a:rPr>
                <a:t>Agenda</a:t>
              </a:r>
              <a:r>
                <a:rPr lang="en-US" sz="6630">
                  <a:solidFill>
                    <a:srgbClr val="FFFFFF"/>
                  </a:solidFill>
                  <a:latin typeface="Poppins Bold"/>
                </a:rPr>
                <a:t>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041889"/>
              <a:ext cx="6990151" cy="1241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94"/>
                </a:lnSpc>
              </a:pPr>
              <a:r>
                <a:rPr lang="en-US" sz="2841">
                  <a:solidFill>
                    <a:srgbClr val="FFFFFF"/>
                  </a:solidFill>
                  <a:latin typeface="Public Sans"/>
                </a:rPr>
                <a:t>Our goals, where we are, and where we're headed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806407" y="1993210"/>
            <a:ext cx="3511279" cy="405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7"/>
              </a:lnSpc>
            </a:pPr>
            <a:r>
              <a:rPr lang="en-US" sz="2652" dirty="0">
                <a:solidFill>
                  <a:srgbClr val="007EB4"/>
                </a:solidFill>
                <a:latin typeface="Public Sans"/>
              </a:rPr>
              <a:t>Data Preprocessing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59814" y="1899175"/>
            <a:ext cx="673157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46"/>
              </a:lnSpc>
            </a:pPr>
            <a:r>
              <a:rPr lang="en-US" sz="3788" u="sng" dirty="0">
                <a:solidFill>
                  <a:srgbClr val="007EB4"/>
                </a:solidFill>
                <a:latin typeface="Telegraf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06407" y="4321402"/>
            <a:ext cx="3511279" cy="43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7"/>
              </a:lnSpc>
            </a:pPr>
            <a:r>
              <a:rPr lang="en-US" sz="2652" dirty="0">
                <a:solidFill>
                  <a:srgbClr val="007EB4"/>
                </a:solidFill>
                <a:latin typeface="Public Sans"/>
              </a:rPr>
              <a:t>Recommendations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59814" y="4221952"/>
            <a:ext cx="86182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46"/>
              </a:lnSpc>
            </a:pPr>
            <a:r>
              <a:rPr lang="en-US" sz="3788" u="sng" dirty="0">
                <a:solidFill>
                  <a:srgbClr val="007EB4"/>
                </a:solidFill>
                <a:latin typeface="Telegraf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85466" y="3157309"/>
            <a:ext cx="3553160" cy="43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7"/>
              </a:lnSpc>
            </a:pPr>
            <a:r>
              <a:rPr lang="en-US" sz="2652">
                <a:solidFill>
                  <a:srgbClr val="007EB4"/>
                </a:solidFill>
                <a:latin typeface="Public Sans"/>
              </a:rPr>
              <a:t>Data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59814" y="3060563"/>
            <a:ext cx="86182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46"/>
              </a:lnSpc>
            </a:pPr>
            <a:r>
              <a:rPr lang="en-US" sz="3788" u="sng" dirty="0">
                <a:solidFill>
                  <a:srgbClr val="007EB4"/>
                </a:solidFill>
                <a:latin typeface="Telegraf Bold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85466" y="5485495"/>
            <a:ext cx="3553160" cy="43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7"/>
              </a:lnSpc>
            </a:pPr>
            <a:r>
              <a:rPr lang="en-US" sz="2652">
                <a:solidFill>
                  <a:srgbClr val="007EB4"/>
                </a:solidFill>
                <a:latin typeface="Public Sans"/>
              </a:rPr>
              <a:t>Implementation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59814" y="5383341"/>
            <a:ext cx="86182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46"/>
              </a:lnSpc>
            </a:pPr>
            <a:r>
              <a:rPr lang="en-US" sz="3788" u="sng" dirty="0">
                <a:solidFill>
                  <a:srgbClr val="007EB4"/>
                </a:solidFill>
                <a:latin typeface="Telegraf Bold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06407" y="6649587"/>
            <a:ext cx="3511279" cy="43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7"/>
              </a:lnSpc>
            </a:pPr>
            <a:r>
              <a:rPr lang="en-US" sz="2652">
                <a:solidFill>
                  <a:srgbClr val="007EB4"/>
                </a:solidFill>
                <a:latin typeface="Public Sans"/>
              </a:rPr>
              <a:t>Cost &amp; Savings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459814" y="6544729"/>
            <a:ext cx="673156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46"/>
              </a:lnSpc>
            </a:pPr>
            <a:r>
              <a:rPr lang="en-US" sz="3788" u="sng" dirty="0">
                <a:solidFill>
                  <a:srgbClr val="007EB4"/>
                </a:solidFill>
                <a:latin typeface="Telegraf Bold"/>
              </a:rPr>
              <a:t>05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06407" y="7813687"/>
            <a:ext cx="3511279" cy="405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47"/>
              </a:lnSpc>
            </a:pPr>
            <a:r>
              <a:rPr lang="en-US" sz="2652">
                <a:solidFill>
                  <a:srgbClr val="007EB4"/>
                </a:solidFill>
                <a:latin typeface="Public Sans"/>
              </a:rPr>
              <a:t>Final Reflections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59813" y="7715141"/>
            <a:ext cx="86182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46"/>
              </a:lnSpc>
            </a:pPr>
            <a:r>
              <a:rPr lang="en-US" sz="3788" u="sng" dirty="0">
                <a:solidFill>
                  <a:srgbClr val="007EB4"/>
                </a:solidFill>
                <a:latin typeface="Telegraf Bold"/>
              </a:rPr>
              <a:t>06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28700" y="895350"/>
            <a:ext cx="11866364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007EB4"/>
                </a:solidFill>
                <a:latin typeface="Poppins Bold"/>
              </a:rPr>
              <a:t>2. TICKETING SYSTEM IMPROVEMENTS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FD4FFC2-774E-70D6-C7BB-86998A031619}"/>
              </a:ext>
            </a:extLst>
          </p:cNvPr>
          <p:cNvGrpSpPr/>
          <p:nvPr/>
        </p:nvGrpSpPr>
        <p:grpSpPr>
          <a:xfrm>
            <a:off x="6845078" y="2773284"/>
            <a:ext cx="5189565" cy="4593176"/>
            <a:chOff x="6845078" y="2773284"/>
            <a:chExt cx="5189565" cy="4593176"/>
          </a:xfrm>
        </p:grpSpPr>
        <p:sp>
          <p:nvSpPr>
            <p:cNvPr id="21" name="TextBox 21"/>
            <p:cNvSpPr txBox="1"/>
            <p:nvPr/>
          </p:nvSpPr>
          <p:spPr>
            <a:xfrm>
              <a:off x="6845078" y="5975413"/>
              <a:ext cx="5189565" cy="1391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3"/>
                </a:lnSpc>
              </a:pPr>
              <a:r>
                <a:rPr lang="en-US" sz="3866" spc="444">
                  <a:solidFill>
                    <a:srgbClr val="00A7B5"/>
                  </a:solidFill>
                  <a:latin typeface="Poppins Bold"/>
                </a:rPr>
                <a:t>KEEPING TICKETS </a:t>
              </a:r>
            </a:p>
            <a:p>
              <a:pPr algn="ctr">
                <a:lnSpc>
                  <a:spcPts val="5413"/>
                </a:lnSpc>
              </a:pPr>
              <a:r>
                <a:rPr lang="en-US" sz="3866" spc="444">
                  <a:solidFill>
                    <a:srgbClr val="00A7B5"/>
                  </a:solidFill>
                  <a:latin typeface="Poppins Bold"/>
                </a:rPr>
                <a:t>UP TO DATE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7931259" y="2773284"/>
              <a:ext cx="2780971" cy="2780971"/>
              <a:chOff x="0" y="0"/>
              <a:chExt cx="3707961" cy="3707961"/>
            </a:xfrm>
          </p:grpSpPr>
          <p:pic>
            <p:nvPicPr>
              <p:cNvPr id="23" name="Picture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0"/>
                <a:ext cx="3707961" cy="3707961"/>
              </a:xfrm>
              <a:prstGeom prst="rect">
                <a:avLst/>
              </a:prstGeom>
            </p:spPr>
          </p:pic>
          <p:pic>
            <p:nvPicPr>
              <p:cNvPr id="24" name="Picture 24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93492" y="793492"/>
                <a:ext cx="2120978" cy="2120978"/>
              </a:xfrm>
              <a:prstGeom prst="rect">
                <a:avLst/>
              </a:prstGeom>
            </p:spPr>
          </p:pic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9769EC-DFB6-C317-F76B-DE0C0311B679}"/>
              </a:ext>
            </a:extLst>
          </p:cNvPr>
          <p:cNvGrpSpPr/>
          <p:nvPr/>
        </p:nvGrpSpPr>
        <p:grpSpPr>
          <a:xfrm>
            <a:off x="12941360" y="2773284"/>
            <a:ext cx="4317940" cy="4591497"/>
            <a:chOff x="12941360" y="2773284"/>
            <a:chExt cx="4317940" cy="4591497"/>
          </a:xfrm>
        </p:grpSpPr>
        <p:sp>
          <p:nvSpPr>
            <p:cNvPr id="25" name="TextBox 25"/>
            <p:cNvSpPr txBox="1"/>
            <p:nvPr/>
          </p:nvSpPr>
          <p:spPr>
            <a:xfrm>
              <a:off x="12941360" y="5977092"/>
              <a:ext cx="4317940" cy="1387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3"/>
                </a:lnSpc>
              </a:pPr>
              <a:r>
                <a:rPr lang="en-US" sz="3866" spc="444">
                  <a:solidFill>
                    <a:srgbClr val="00A7B5"/>
                  </a:solidFill>
                  <a:latin typeface="Poppins Bold"/>
                </a:rPr>
                <a:t>AUTOMATIC</a:t>
              </a:r>
            </a:p>
            <a:p>
              <a:pPr algn="ctr">
                <a:lnSpc>
                  <a:spcPts val="5413"/>
                </a:lnSpc>
              </a:pPr>
              <a:r>
                <a:rPr lang="en-US" sz="3866" spc="444">
                  <a:solidFill>
                    <a:srgbClr val="00A7B5"/>
                  </a:solidFill>
                  <a:latin typeface="Poppins Bold"/>
                </a:rPr>
                <a:t>RESPONSES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13709845" y="2773284"/>
              <a:ext cx="2780971" cy="2780971"/>
              <a:chOff x="0" y="0"/>
              <a:chExt cx="3707961" cy="3707961"/>
            </a:xfrm>
          </p:grpSpPr>
          <p:pic>
            <p:nvPicPr>
              <p:cNvPr id="27" name="Picture 2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0"/>
                <a:ext cx="3707961" cy="3707961"/>
              </a:xfrm>
              <a:prstGeom prst="rect">
                <a:avLst/>
              </a:prstGeom>
            </p:spPr>
          </p:pic>
          <p:pic>
            <p:nvPicPr>
              <p:cNvPr id="28" name="Picture 28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92504" y="792504"/>
                <a:ext cx="2122953" cy="2122953"/>
              </a:xfrm>
              <a:prstGeom prst="rect">
                <a:avLst/>
              </a:prstGeom>
            </p:spPr>
          </p:pic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464021F-5DA6-EF1B-89C2-7CE08A05E0A8}"/>
              </a:ext>
            </a:extLst>
          </p:cNvPr>
          <p:cNvGrpSpPr/>
          <p:nvPr/>
        </p:nvGrpSpPr>
        <p:grpSpPr>
          <a:xfrm>
            <a:off x="1147956" y="2773284"/>
            <a:ext cx="4790405" cy="4591497"/>
            <a:chOff x="1147956" y="2773284"/>
            <a:chExt cx="4790405" cy="4591497"/>
          </a:xfrm>
        </p:grpSpPr>
        <p:sp>
          <p:nvSpPr>
            <p:cNvPr id="29" name="TextBox 29"/>
            <p:cNvSpPr txBox="1"/>
            <p:nvPr/>
          </p:nvSpPr>
          <p:spPr>
            <a:xfrm>
              <a:off x="1147956" y="5977092"/>
              <a:ext cx="4790405" cy="1387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3"/>
                </a:lnSpc>
              </a:pPr>
              <a:r>
                <a:rPr lang="en-US" sz="3866" spc="444">
                  <a:solidFill>
                    <a:srgbClr val="00A7B5"/>
                  </a:solidFill>
                  <a:latin typeface="Poppins Bold"/>
                </a:rPr>
                <a:t>SUBCATEGORIES</a:t>
              </a:r>
            </a:p>
            <a:p>
              <a:pPr algn="ctr">
                <a:lnSpc>
                  <a:spcPts val="5413"/>
                </a:lnSpc>
              </a:pPr>
              <a:r>
                <a:rPr lang="en-US" sz="3866" spc="444">
                  <a:solidFill>
                    <a:srgbClr val="00A7B5"/>
                  </a:solidFill>
                  <a:latin typeface="Poppins Bold"/>
                </a:rPr>
                <a:t>IN TICKETS 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2152673" y="2773284"/>
              <a:ext cx="2780971" cy="2780971"/>
              <a:chOff x="0" y="0"/>
              <a:chExt cx="3707961" cy="3707961"/>
            </a:xfrm>
          </p:grpSpPr>
          <p:pic>
            <p:nvPicPr>
              <p:cNvPr id="31" name="Picture 3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0"/>
                <a:ext cx="3707961" cy="3707961"/>
              </a:xfrm>
              <a:prstGeom prst="rect">
                <a:avLst/>
              </a:prstGeom>
            </p:spPr>
          </p:pic>
          <p:pic>
            <p:nvPicPr>
              <p:cNvPr id="32" name="Picture 32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88833" y="887359"/>
                <a:ext cx="2130296" cy="193324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8751A512-3EA8-5271-EEF2-8ECB8FAD9FB9}"/>
              </a:ext>
            </a:extLst>
          </p:cNvPr>
          <p:cNvGrpSpPr/>
          <p:nvPr/>
        </p:nvGrpSpPr>
        <p:grpSpPr>
          <a:xfrm>
            <a:off x="12392120" y="2772051"/>
            <a:ext cx="5189565" cy="4591497"/>
            <a:chOff x="14547587" y="895350"/>
            <a:chExt cx="5189565" cy="4591497"/>
          </a:xfrm>
        </p:grpSpPr>
        <p:grpSp>
          <p:nvGrpSpPr>
            <p:cNvPr id="41" name="Group 21">
              <a:extLst>
                <a:ext uri="{FF2B5EF4-FFF2-40B4-BE49-F238E27FC236}">
                  <a16:creationId xmlns:a16="http://schemas.microsoft.com/office/drawing/2014/main" id="{11007E1B-BDB2-A34B-9836-030A5C4C68ED}"/>
                </a:ext>
              </a:extLst>
            </p:cNvPr>
            <p:cNvGrpSpPr/>
            <p:nvPr/>
          </p:nvGrpSpPr>
          <p:grpSpPr>
            <a:xfrm>
              <a:off x="15868814" y="895350"/>
              <a:ext cx="2780971" cy="2780971"/>
              <a:chOff x="0" y="0"/>
              <a:chExt cx="3707961" cy="3707961"/>
            </a:xfrm>
          </p:grpSpPr>
          <p:pic>
            <p:nvPicPr>
              <p:cNvPr id="42" name="Picture 22">
                <a:extLst>
                  <a:ext uri="{FF2B5EF4-FFF2-40B4-BE49-F238E27FC236}">
                    <a16:creationId xmlns:a16="http://schemas.microsoft.com/office/drawing/2014/main" id="{A1562AE0-706C-D70F-924A-07ADAE5AF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0"/>
                <a:ext cx="3707961" cy="3707961"/>
              </a:xfrm>
              <a:prstGeom prst="rect">
                <a:avLst/>
              </a:prstGeom>
            </p:spPr>
          </p:pic>
          <p:pic>
            <p:nvPicPr>
              <p:cNvPr id="43" name="Picture 23">
                <a:extLst>
                  <a:ext uri="{FF2B5EF4-FFF2-40B4-BE49-F238E27FC236}">
                    <a16:creationId xmlns:a16="http://schemas.microsoft.com/office/drawing/2014/main" id="{8C8F4023-9F86-D4B6-AB3F-808ED3163B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15640" y="714652"/>
                <a:ext cx="2276681" cy="2276681"/>
              </a:xfrm>
              <a:prstGeom prst="rect">
                <a:avLst/>
              </a:prstGeom>
            </p:spPr>
          </p:pic>
        </p:grpSp>
        <p:sp>
          <p:nvSpPr>
            <p:cNvPr id="44" name="TextBox 24">
              <a:extLst>
                <a:ext uri="{FF2B5EF4-FFF2-40B4-BE49-F238E27FC236}">
                  <a16:creationId xmlns:a16="http://schemas.microsoft.com/office/drawing/2014/main" id="{4F389C5E-1E02-5F33-D609-9996535D03C5}"/>
                </a:ext>
              </a:extLst>
            </p:cNvPr>
            <p:cNvSpPr txBox="1"/>
            <p:nvPr/>
          </p:nvSpPr>
          <p:spPr>
            <a:xfrm>
              <a:off x="14547587" y="4099158"/>
              <a:ext cx="5189565" cy="1387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3"/>
                </a:lnSpc>
              </a:pPr>
              <a:r>
                <a:rPr lang="en-US" sz="3866" spc="444" dirty="0">
                  <a:solidFill>
                    <a:srgbClr val="00A7B5"/>
                  </a:solidFill>
                  <a:latin typeface="Poppins Bold"/>
                </a:rPr>
                <a:t>MICROSOFT</a:t>
              </a:r>
            </a:p>
            <a:p>
              <a:pPr algn="ctr">
                <a:lnSpc>
                  <a:spcPts val="5413"/>
                </a:lnSpc>
              </a:pPr>
              <a:r>
                <a:rPr lang="en-US" sz="3866" spc="444" dirty="0">
                  <a:solidFill>
                    <a:srgbClr val="00A7B5"/>
                  </a:solidFill>
                  <a:latin typeface="Poppins Bold"/>
                </a:rPr>
                <a:t>INTUNE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7A8066-B145-7954-B67A-C9F54CA42353}"/>
              </a:ext>
            </a:extLst>
          </p:cNvPr>
          <p:cNvGrpSpPr/>
          <p:nvPr/>
        </p:nvGrpSpPr>
        <p:grpSpPr>
          <a:xfrm>
            <a:off x="6942514" y="2772051"/>
            <a:ext cx="5189564" cy="4591497"/>
            <a:chOff x="6942514" y="2772051"/>
            <a:chExt cx="5189564" cy="4591497"/>
          </a:xfrm>
        </p:grpSpPr>
        <p:grpSp>
          <p:nvGrpSpPr>
            <p:cNvPr id="45" name="Group 25">
              <a:extLst>
                <a:ext uri="{FF2B5EF4-FFF2-40B4-BE49-F238E27FC236}">
                  <a16:creationId xmlns:a16="http://schemas.microsoft.com/office/drawing/2014/main" id="{0684FF6D-CEF4-19AA-23E6-35C2B7CD1C86}"/>
                </a:ext>
              </a:extLst>
            </p:cNvPr>
            <p:cNvGrpSpPr/>
            <p:nvPr/>
          </p:nvGrpSpPr>
          <p:grpSpPr>
            <a:xfrm>
              <a:off x="7925643" y="2772051"/>
              <a:ext cx="2780971" cy="2780971"/>
              <a:chOff x="0" y="0"/>
              <a:chExt cx="3707961" cy="3707961"/>
            </a:xfrm>
          </p:grpSpPr>
          <p:pic>
            <p:nvPicPr>
              <p:cNvPr id="46" name="Picture 26">
                <a:extLst>
                  <a:ext uri="{FF2B5EF4-FFF2-40B4-BE49-F238E27FC236}">
                    <a16:creationId xmlns:a16="http://schemas.microsoft.com/office/drawing/2014/main" id="{EEBC9567-9605-CBDC-4424-C3F8164B2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0"/>
                <a:ext cx="3707961" cy="3707961"/>
              </a:xfrm>
              <a:prstGeom prst="rect">
                <a:avLst/>
              </a:prstGeom>
            </p:spPr>
          </p:pic>
          <p:pic>
            <p:nvPicPr>
              <p:cNvPr id="47" name="Picture 27">
                <a:extLst>
                  <a:ext uri="{FF2B5EF4-FFF2-40B4-BE49-F238E27FC236}">
                    <a16:creationId xmlns:a16="http://schemas.microsoft.com/office/drawing/2014/main" id="{C34BB43D-B12B-0A95-B8ED-8C9681361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96619" y="795631"/>
                <a:ext cx="2114724" cy="2114724"/>
              </a:xfrm>
              <a:prstGeom prst="rect">
                <a:avLst/>
              </a:prstGeom>
            </p:spPr>
          </p:pic>
        </p:grpSp>
        <p:sp>
          <p:nvSpPr>
            <p:cNvPr id="48" name="TextBox 28">
              <a:extLst>
                <a:ext uri="{FF2B5EF4-FFF2-40B4-BE49-F238E27FC236}">
                  <a16:creationId xmlns:a16="http://schemas.microsoft.com/office/drawing/2014/main" id="{DA640920-04F1-2304-00AC-74ADB5C6C4E6}"/>
                </a:ext>
              </a:extLst>
            </p:cNvPr>
            <p:cNvSpPr txBox="1"/>
            <p:nvPr/>
          </p:nvSpPr>
          <p:spPr>
            <a:xfrm>
              <a:off x="6942514" y="5975859"/>
              <a:ext cx="5189564" cy="13876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413"/>
                </a:lnSpc>
              </a:pPr>
              <a:r>
                <a:rPr lang="en-US" sz="3866" spc="444" dirty="0">
                  <a:solidFill>
                    <a:srgbClr val="00A7B5"/>
                  </a:solidFill>
                  <a:latin typeface="Poppins Bold"/>
                </a:rPr>
                <a:t>RECORD &amp; TRACK</a:t>
              </a:r>
            </a:p>
            <a:p>
              <a:pPr algn="ctr">
                <a:lnSpc>
                  <a:spcPts val="5413"/>
                </a:lnSpc>
              </a:pPr>
              <a:r>
                <a:rPr lang="en-US" sz="3866" spc="444" dirty="0">
                  <a:solidFill>
                    <a:srgbClr val="00A7B5"/>
                  </a:solidFill>
                  <a:latin typeface="Poppins Bold"/>
                </a:rPr>
                <a:t>FAILURES &amp; FIXES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28700" y="895350"/>
            <a:ext cx="12150825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007EB4"/>
                </a:solidFill>
                <a:latin typeface="Poppins Bold"/>
              </a:rPr>
              <a:t>3. ASSET MANAGEMENT OPTIMIZATION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73C6088-0656-7FAC-BA80-625269C2C162}"/>
              </a:ext>
            </a:extLst>
          </p:cNvPr>
          <p:cNvGrpSpPr/>
          <p:nvPr/>
        </p:nvGrpSpPr>
        <p:grpSpPr>
          <a:xfrm>
            <a:off x="1147956" y="2773284"/>
            <a:ext cx="4790405" cy="4591497"/>
            <a:chOff x="1147956" y="2773284"/>
            <a:chExt cx="4790405" cy="4591497"/>
          </a:xfrm>
        </p:grpSpPr>
        <p:grpSp>
          <p:nvGrpSpPr>
            <p:cNvPr id="29" name="Group 29"/>
            <p:cNvGrpSpPr/>
            <p:nvPr/>
          </p:nvGrpSpPr>
          <p:grpSpPr>
            <a:xfrm>
              <a:off x="2152673" y="2773284"/>
              <a:ext cx="2780971" cy="2780971"/>
              <a:chOff x="0" y="0"/>
              <a:chExt cx="3707961" cy="3707961"/>
            </a:xfrm>
          </p:grpSpPr>
          <p:pic>
            <p:nvPicPr>
              <p:cNvPr id="30" name="Picture 3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0"/>
                <a:ext cx="3707961" cy="3707961"/>
              </a:xfrm>
              <a:prstGeom prst="rect">
                <a:avLst/>
              </a:prstGeom>
            </p:spPr>
          </p:pic>
          <p:pic>
            <p:nvPicPr>
              <p:cNvPr id="31" name="Picture 31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28307" y="727319"/>
                <a:ext cx="2251348" cy="2251348"/>
              </a:xfrm>
              <a:prstGeom prst="rect">
                <a:avLst/>
              </a:prstGeom>
            </p:spPr>
          </p:pic>
        </p:grpSp>
        <p:sp>
          <p:nvSpPr>
            <p:cNvPr id="32" name="TextBox 32"/>
            <p:cNvSpPr txBox="1"/>
            <p:nvPr/>
          </p:nvSpPr>
          <p:spPr>
            <a:xfrm>
              <a:off x="1147956" y="5977092"/>
              <a:ext cx="4790405" cy="13876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13"/>
                </a:lnSpc>
              </a:pPr>
              <a:r>
                <a:rPr lang="en-US" sz="3866" spc="444">
                  <a:solidFill>
                    <a:srgbClr val="00A7B5"/>
                  </a:solidFill>
                  <a:latin typeface="Poppins Bold"/>
                </a:rPr>
                <a:t>IMPLEMENT A</a:t>
              </a:r>
            </a:p>
            <a:p>
              <a:pPr algn="ctr">
                <a:lnSpc>
                  <a:spcPts val="5413"/>
                </a:lnSpc>
              </a:pPr>
              <a:r>
                <a:rPr lang="en-US" sz="3866" spc="444">
                  <a:solidFill>
                    <a:srgbClr val="00A7B5"/>
                  </a:solidFill>
                  <a:latin typeface="Poppins Bold"/>
                </a:rPr>
                <a:t>UNIFIED SYSTEM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679550" cy="10571764"/>
            <a:chOff x="0" y="0"/>
            <a:chExt cx="4919717" cy="2784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9717" cy="2784333"/>
            </a:xfrm>
            <a:custGeom>
              <a:avLst/>
              <a:gdLst/>
              <a:ahLst/>
              <a:cxnLst/>
              <a:rect l="l" t="t" r="r" b="b"/>
              <a:pathLst>
                <a:path w="4919717" h="2784333">
                  <a:moveTo>
                    <a:pt x="0" y="0"/>
                  </a:moveTo>
                  <a:lnTo>
                    <a:pt x="4919717" y="0"/>
                  </a:lnTo>
                  <a:lnTo>
                    <a:pt x="4919717" y="2784333"/>
                  </a:lnTo>
                  <a:lnTo>
                    <a:pt x="0" y="2784333"/>
                  </a:lnTo>
                  <a:close/>
                </a:path>
              </a:pathLst>
            </a:custGeom>
            <a:solidFill>
              <a:srgbClr val="111B3D">
                <a:alpha val="7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0269" y="7233449"/>
            <a:ext cx="13620225" cy="1870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0"/>
              </a:lnSpc>
            </a:pPr>
            <a:r>
              <a:rPr lang="en-US" sz="14000">
                <a:solidFill>
                  <a:srgbClr val="FFFFFF"/>
                </a:solidFill>
                <a:latin typeface="HK Grotesk Medium Bold"/>
              </a:rPr>
              <a:t>Implementation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 flipH="1" flipV="1">
            <a:off x="5555789" y="6488041"/>
            <a:ext cx="959123" cy="0"/>
          </a:xfrm>
          <a:prstGeom prst="line">
            <a:avLst/>
          </a:prstGeom>
          <a:ln w="66675" cap="flat">
            <a:solidFill>
              <a:srgbClr val="007EB4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flipV="1">
            <a:off x="6715607" y="4022171"/>
            <a:ext cx="0" cy="4509233"/>
          </a:xfrm>
          <a:prstGeom prst="line">
            <a:avLst/>
          </a:prstGeom>
          <a:ln w="66675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7840359" y="3594639"/>
            <a:ext cx="2908323" cy="913823"/>
            <a:chOff x="0" y="0"/>
            <a:chExt cx="672251" cy="21122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2251" cy="211228"/>
            </a:xfrm>
            <a:custGeom>
              <a:avLst/>
              <a:gdLst/>
              <a:ahLst/>
              <a:cxnLst/>
              <a:rect l="l" t="t" r="r" b="b"/>
              <a:pathLst>
                <a:path w="672251" h="211228">
                  <a:moveTo>
                    <a:pt x="39930" y="0"/>
                  </a:moveTo>
                  <a:lnTo>
                    <a:pt x="632321" y="0"/>
                  </a:lnTo>
                  <a:cubicBezTo>
                    <a:pt x="654374" y="0"/>
                    <a:pt x="672251" y="17877"/>
                    <a:pt x="672251" y="39930"/>
                  </a:cubicBezTo>
                  <a:lnTo>
                    <a:pt x="672251" y="171298"/>
                  </a:lnTo>
                  <a:cubicBezTo>
                    <a:pt x="672251" y="193350"/>
                    <a:pt x="654374" y="211228"/>
                    <a:pt x="632321" y="211228"/>
                  </a:cubicBezTo>
                  <a:lnTo>
                    <a:pt x="39930" y="211228"/>
                  </a:lnTo>
                  <a:cubicBezTo>
                    <a:pt x="17877" y="211228"/>
                    <a:pt x="0" y="193350"/>
                    <a:pt x="0" y="171298"/>
                  </a:cubicBezTo>
                  <a:lnTo>
                    <a:pt x="0" y="39930"/>
                  </a:lnTo>
                  <a:cubicBezTo>
                    <a:pt x="0" y="17877"/>
                    <a:pt x="17877" y="0"/>
                    <a:pt x="39930" y="0"/>
                  </a:cubicBezTo>
                  <a:close/>
                </a:path>
              </a:pathLst>
            </a:custGeom>
            <a:solidFill>
              <a:srgbClr val="007EB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47118" tIns="247118" rIns="247118" bIns="247118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H="1" flipV="1">
            <a:off x="6845184" y="4051550"/>
            <a:ext cx="995174" cy="0"/>
          </a:xfrm>
          <a:prstGeom prst="line">
            <a:avLst/>
          </a:prstGeom>
          <a:ln w="66675" cap="flat">
            <a:solidFill>
              <a:srgbClr val="005385">
                <a:alpha val="32941"/>
              </a:srgbClr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7871673" y="8050493"/>
            <a:ext cx="2943288" cy="924809"/>
            <a:chOff x="0" y="0"/>
            <a:chExt cx="672251" cy="2112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72251" cy="211228"/>
            </a:xfrm>
            <a:custGeom>
              <a:avLst/>
              <a:gdLst/>
              <a:ahLst/>
              <a:cxnLst/>
              <a:rect l="l" t="t" r="r" b="b"/>
              <a:pathLst>
                <a:path w="672251" h="211228">
                  <a:moveTo>
                    <a:pt x="39455" y="0"/>
                  </a:moveTo>
                  <a:lnTo>
                    <a:pt x="632795" y="0"/>
                  </a:lnTo>
                  <a:cubicBezTo>
                    <a:pt x="654586" y="0"/>
                    <a:pt x="672251" y="17665"/>
                    <a:pt x="672251" y="39455"/>
                  </a:cubicBezTo>
                  <a:lnTo>
                    <a:pt x="672251" y="171772"/>
                  </a:lnTo>
                  <a:cubicBezTo>
                    <a:pt x="672251" y="193563"/>
                    <a:pt x="654586" y="211228"/>
                    <a:pt x="632795" y="211228"/>
                  </a:cubicBezTo>
                  <a:lnTo>
                    <a:pt x="39455" y="211228"/>
                  </a:lnTo>
                  <a:cubicBezTo>
                    <a:pt x="17665" y="211228"/>
                    <a:pt x="0" y="193563"/>
                    <a:pt x="0" y="171772"/>
                  </a:cubicBezTo>
                  <a:lnTo>
                    <a:pt x="0" y="39455"/>
                  </a:lnTo>
                  <a:cubicBezTo>
                    <a:pt x="0" y="17665"/>
                    <a:pt x="17665" y="0"/>
                    <a:pt x="39455" y="0"/>
                  </a:cubicBezTo>
                  <a:close/>
                </a:path>
              </a:pathLst>
            </a:custGeom>
            <a:solidFill>
              <a:srgbClr val="0020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47118" tIns="247118" rIns="247118" bIns="247118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 flipH="1" flipV="1">
            <a:off x="6864534" y="8512898"/>
            <a:ext cx="1007139" cy="0"/>
          </a:xfrm>
          <a:prstGeom prst="line">
            <a:avLst/>
          </a:prstGeom>
          <a:ln w="66675" cap="flat">
            <a:solidFill>
              <a:srgbClr val="00205B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2406644" y="5927693"/>
            <a:ext cx="3164764" cy="1120696"/>
            <a:chOff x="0" y="0"/>
            <a:chExt cx="731526" cy="25904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31526" cy="259046"/>
            </a:xfrm>
            <a:custGeom>
              <a:avLst/>
              <a:gdLst/>
              <a:ahLst/>
              <a:cxnLst/>
              <a:rect l="l" t="t" r="r" b="b"/>
              <a:pathLst>
                <a:path w="731526" h="259046">
                  <a:moveTo>
                    <a:pt x="36694" y="0"/>
                  </a:moveTo>
                  <a:lnTo>
                    <a:pt x="694832" y="0"/>
                  </a:lnTo>
                  <a:cubicBezTo>
                    <a:pt x="715098" y="0"/>
                    <a:pt x="731526" y="16429"/>
                    <a:pt x="731526" y="36694"/>
                  </a:cubicBezTo>
                  <a:lnTo>
                    <a:pt x="731526" y="222351"/>
                  </a:lnTo>
                  <a:cubicBezTo>
                    <a:pt x="731526" y="242617"/>
                    <a:pt x="715098" y="259046"/>
                    <a:pt x="694832" y="259046"/>
                  </a:cubicBezTo>
                  <a:lnTo>
                    <a:pt x="36694" y="259046"/>
                  </a:lnTo>
                  <a:cubicBezTo>
                    <a:pt x="16429" y="259046"/>
                    <a:pt x="0" y="242617"/>
                    <a:pt x="0" y="222351"/>
                  </a:cubicBezTo>
                  <a:lnTo>
                    <a:pt x="0" y="36694"/>
                  </a:lnTo>
                  <a:cubicBezTo>
                    <a:pt x="0" y="16429"/>
                    <a:pt x="16429" y="0"/>
                    <a:pt x="36694" y="0"/>
                  </a:cubicBezTo>
                  <a:close/>
                </a:path>
              </a:pathLst>
            </a:custGeom>
            <a:solidFill>
              <a:srgbClr val="00A7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47118" tIns="247118" rIns="247118" bIns="247118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455787" y="3748511"/>
            <a:ext cx="2850105" cy="70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90"/>
              </a:lnSpc>
            </a:pPr>
            <a:r>
              <a:rPr lang="en-US" sz="1926" spc="28" dirty="0">
                <a:solidFill>
                  <a:srgbClr val="191919"/>
                </a:solidFill>
                <a:latin typeface="Aileron Regular"/>
              </a:rPr>
              <a:t>Design knowledge base for training programs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005339" y="5799800"/>
            <a:ext cx="3043661" cy="143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0"/>
              </a:lnSpc>
            </a:pPr>
            <a:r>
              <a:rPr lang="en-US" sz="1926" spc="28" dirty="0">
                <a:solidFill>
                  <a:srgbClr val="191919"/>
                </a:solidFill>
                <a:latin typeface="Aileron Regular"/>
              </a:rPr>
              <a:t>Start trainings as a certification course for few employees and collect feedback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455787" y="7916189"/>
            <a:ext cx="2850105" cy="106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90"/>
              </a:lnSpc>
            </a:pPr>
            <a:r>
              <a:rPr lang="en-US" sz="1926" spc="28" dirty="0">
                <a:solidFill>
                  <a:srgbClr val="191919"/>
                </a:solidFill>
                <a:latin typeface="Aileron Regular"/>
              </a:rPr>
              <a:t>Implement mandatory annual training across Banner Health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869130" y="3672206"/>
            <a:ext cx="2850782" cy="71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0"/>
              </a:lnSpc>
            </a:pPr>
            <a:r>
              <a:rPr lang="en-US" sz="1926" spc="28">
                <a:solidFill>
                  <a:srgbClr val="FFFFFF"/>
                </a:solidFill>
                <a:latin typeface="Aileron Regular Bold"/>
              </a:rPr>
              <a:t>Design Knowledge Base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585100" y="6100558"/>
            <a:ext cx="2850782" cy="71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0"/>
              </a:lnSpc>
            </a:pPr>
            <a:r>
              <a:rPr lang="en-US" sz="1926" spc="28">
                <a:solidFill>
                  <a:srgbClr val="FFFFFF"/>
                </a:solidFill>
                <a:latin typeface="Aileron Regular Bold"/>
              </a:rPr>
              <a:t>Mandatory Trainings  &amp; Feedback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917926" y="8126334"/>
            <a:ext cx="2850782" cy="717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0"/>
              </a:lnSpc>
            </a:pPr>
            <a:r>
              <a:rPr lang="en-US" sz="1926" spc="28">
                <a:solidFill>
                  <a:srgbClr val="FFFFFF"/>
                </a:solidFill>
                <a:latin typeface="Aileron Regular Bold"/>
              </a:rPr>
              <a:t>Mandatory Annual Training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633943" y="2238062"/>
            <a:ext cx="5814857" cy="718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7EB4"/>
                </a:solidFill>
                <a:latin typeface="Poppins Bold"/>
              </a:rPr>
              <a:t>EMPLOYEE  TRAINING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895350"/>
            <a:ext cx="9254927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007EB4"/>
                </a:solidFill>
                <a:latin typeface="Poppins Bold"/>
              </a:rPr>
              <a:t>STRATEGIC IMPLEMENTATION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10378" y="3729356"/>
            <a:ext cx="765260" cy="76526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057185" y="6047643"/>
            <a:ext cx="814121" cy="814121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610692" y="8163919"/>
            <a:ext cx="764632" cy="764632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12487990" y="4773370"/>
            <a:ext cx="4771310" cy="1971889"/>
            <a:chOff x="0" y="0"/>
            <a:chExt cx="1102875" cy="455797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102875" cy="455797"/>
            </a:xfrm>
            <a:custGeom>
              <a:avLst/>
              <a:gdLst/>
              <a:ahLst/>
              <a:cxnLst/>
              <a:rect l="l" t="t" r="r" b="b"/>
              <a:pathLst>
                <a:path w="1102875" h="455797">
                  <a:moveTo>
                    <a:pt x="24339" y="0"/>
                  </a:moveTo>
                  <a:lnTo>
                    <a:pt x="1078536" y="0"/>
                  </a:lnTo>
                  <a:cubicBezTo>
                    <a:pt x="1091978" y="0"/>
                    <a:pt x="1102875" y="10897"/>
                    <a:pt x="1102875" y="24339"/>
                  </a:cubicBezTo>
                  <a:lnTo>
                    <a:pt x="1102875" y="431458"/>
                  </a:lnTo>
                  <a:cubicBezTo>
                    <a:pt x="1102875" y="444900"/>
                    <a:pt x="1091978" y="455797"/>
                    <a:pt x="1078536" y="455797"/>
                  </a:cubicBezTo>
                  <a:lnTo>
                    <a:pt x="24339" y="455797"/>
                  </a:lnTo>
                  <a:cubicBezTo>
                    <a:pt x="10897" y="455797"/>
                    <a:pt x="0" y="444900"/>
                    <a:pt x="0" y="431458"/>
                  </a:cubicBezTo>
                  <a:lnTo>
                    <a:pt x="0" y="24339"/>
                  </a:lnTo>
                  <a:cubicBezTo>
                    <a:pt x="0" y="10897"/>
                    <a:pt x="10897" y="0"/>
                    <a:pt x="24339" y="0"/>
                  </a:cubicBezTo>
                  <a:close/>
                </a:path>
              </a:pathLst>
            </a:custGeom>
            <a:solidFill>
              <a:srgbClr val="007EB4">
                <a:alpha val="6274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47118" tIns="247118" rIns="247118" bIns="247118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812866" y="5170051"/>
            <a:ext cx="762829" cy="1178528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13676722" y="5279446"/>
            <a:ext cx="3191917" cy="959738"/>
            <a:chOff x="0" y="0"/>
            <a:chExt cx="4255889" cy="1279651"/>
          </a:xfrm>
        </p:grpSpPr>
        <p:sp>
          <p:nvSpPr>
            <p:cNvPr id="52" name="TextBox 52"/>
            <p:cNvSpPr txBox="1"/>
            <p:nvPr/>
          </p:nvSpPr>
          <p:spPr>
            <a:xfrm>
              <a:off x="284854" y="-57150"/>
              <a:ext cx="3686181" cy="441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90"/>
                </a:lnSpc>
              </a:pPr>
              <a:r>
                <a:rPr lang="en-US" sz="1926" spc="28">
                  <a:solidFill>
                    <a:srgbClr val="FFFFFF"/>
                  </a:solidFill>
                  <a:latin typeface="Aileron Regular Bold"/>
                </a:rPr>
                <a:t>Anticipated Duration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292861"/>
              <a:ext cx="4255889" cy="986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4200" spc="63">
                  <a:solidFill>
                    <a:srgbClr val="FFFFFF"/>
                  </a:solidFill>
                  <a:latin typeface="Aileron Regular Bold"/>
                </a:rPr>
                <a:t> 8 MONTHS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27" grpId="0"/>
      <p:bldP spid="28" grpId="0"/>
      <p:bldP spid="29" grpId="0"/>
      <p:bldP spid="3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028700" y="895350"/>
            <a:ext cx="9254927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007EB4"/>
                </a:solidFill>
                <a:latin typeface="Poppins Bold"/>
              </a:rPr>
              <a:t>STRATEGIC IMPLEMENTATION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633943" y="2238062"/>
            <a:ext cx="5586257" cy="718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7EB4"/>
                </a:solidFill>
                <a:latin typeface="Poppins Bold"/>
              </a:rPr>
              <a:t>TICKETING SYSTEM</a:t>
            </a:r>
          </a:p>
        </p:txBody>
      </p:sp>
      <p:sp>
        <p:nvSpPr>
          <p:cNvPr id="25" name="AutoShape 25"/>
          <p:cNvSpPr/>
          <p:nvPr/>
        </p:nvSpPr>
        <p:spPr>
          <a:xfrm flipH="1" flipV="1">
            <a:off x="5555789" y="6488041"/>
            <a:ext cx="959123" cy="0"/>
          </a:xfrm>
          <a:prstGeom prst="line">
            <a:avLst/>
          </a:prstGeom>
          <a:ln w="66675" cap="flat">
            <a:solidFill>
              <a:srgbClr val="007EB4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 flipV="1">
            <a:off x="6715607" y="4022171"/>
            <a:ext cx="0" cy="4509233"/>
          </a:xfrm>
          <a:prstGeom prst="line">
            <a:avLst/>
          </a:prstGeom>
          <a:ln w="66675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5" name="Group 35"/>
          <p:cNvGrpSpPr/>
          <p:nvPr/>
        </p:nvGrpSpPr>
        <p:grpSpPr>
          <a:xfrm>
            <a:off x="2406644" y="5927693"/>
            <a:ext cx="3164764" cy="1120696"/>
            <a:chOff x="0" y="0"/>
            <a:chExt cx="731526" cy="259046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31526" cy="259046"/>
            </a:xfrm>
            <a:custGeom>
              <a:avLst/>
              <a:gdLst/>
              <a:ahLst/>
              <a:cxnLst/>
              <a:rect l="l" t="t" r="r" b="b"/>
              <a:pathLst>
                <a:path w="731526" h="259046">
                  <a:moveTo>
                    <a:pt x="36694" y="0"/>
                  </a:moveTo>
                  <a:lnTo>
                    <a:pt x="694832" y="0"/>
                  </a:lnTo>
                  <a:cubicBezTo>
                    <a:pt x="715098" y="0"/>
                    <a:pt x="731526" y="16429"/>
                    <a:pt x="731526" y="36694"/>
                  </a:cubicBezTo>
                  <a:lnTo>
                    <a:pt x="731526" y="222351"/>
                  </a:lnTo>
                  <a:cubicBezTo>
                    <a:pt x="731526" y="242617"/>
                    <a:pt x="715098" y="259046"/>
                    <a:pt x="694832" y="259046"/>
                  </a:cubicBezTo>
                  <a:lnTo>
                    <a:pt x="36694" y="259046"/>
                  </a:lnTo>
                  <a:cubicBezTo>
                    <a:pt x="16429" y="259046"/>
                    <a:pt x="0" y="242617"/>
                    <a:pt x="0" y="222351"/>
                  </a:cubicBezTo>
                  <a:lnTo>
                    <a:pt x="0" y="36694"/>
                  </a:lnTo>
                  <a:cubicBezTo>
                    <a:pt x="0" y="16429"/>
                    <a:pt x="16429" y="0"/>
                    <a:pt x="36694" y="0"/>
                  </a:cubicBezTo>
                  <a:close/>
                </a:path>
              </a:pathLst>
            </a:custGeom>
            <a:solidFill>
              <a:srgbClr val="00A7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47118" tIns="247118" rIns="247118" bIns="247118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598348" y="3491231"/>
            <a:ext cx="2850105" cy="143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90"/>
              </a:lnSpc>
            </a:pPr>
            <a:r>
              <a:rPr lang="en-US" sz="1926" spc="28" dirty="0">
                <a:solidFill>
                  <a:srgbClr val="191919"/>
                </a:solidFill>
                <a:latin typeface="Aileron Regular"/>
              </a:rPr>
              <a:t>Adding sub-categories </a:t>
            </a:r>
            <a:r>
              <a:rPr lang="en-US" sz="1926" spc="28" dirty="0">
                <a:solidFill>
                  <a:srgbClr val="191919"/>
                </a:solidFill>
                <a:latin typeface="Aileron Regular Italics"/>
              </a:rPr>
              <a:t>(Examples: Teams, </a:t>
            </a:r>
            <a:r>
              <a:rPr lang="en-US" sz="1926" spc="28" dirty="0" err="1">
                <a:solidFill>
                  <a:srgbClr val="191919"/>
                </a:solidFill>
                <a:latin typeface="Aileron Regular Italics"/>
              </a:rPr>
              <a:t>Bitlocker</a:t>
            </a:r>
            <a:r>
              <a:rPr lang="en-US" sz="1926" spc="28" dirty="0">
                <a:solidFill>
                  <a:srgbClr val="191919"/>
                </a:solidFill>
                <a:latin typeface="Aileron Regular Italics"/>
              </a:rPr>
              <a:t> etc. under software classification)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005339" y="5799800"/>
            <a:ext cx="3043661" cy="143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0"/>
              </a:lnSpc>
            </a:pPr>
            <a:r>
              <a:rPr lang="en-US" sz="1926" spc="28" dirty="0">
                <a:solidFill>
                  <a:srgbClr val="191919"/>
                </a:solidFill>
                <a:latin typeface="Aileron Regular"/>
              </a:rPr>
              <a:t>IT supports reviews &amp; updates tickets that are raised in incorrect categories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455787" y="7554239"/>
            <a:ext cx="2850105" cy="179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90"/>
              </a:lnSpc>
            </a:pPr>
            <a:r>
              <a:rPr lang="en-US" sz="1926" spc="28" dirty="0">
                <a:solidFill>
                  <a:srgbClr val="191919"/>
                </a:solidFill>
                <a:latin typeface="Aileron Regular"/>
              </a:rPr>
              <a:t>Implement an automated response system where users receive steps to troubleshoot frequent issues themselves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578344" y="6312651"/>
            <a:ext cx="2850782" cy="35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0"/>
              </a:lnSpc>
            </a:pPr>
            <a:r>
              <a:rPr lang="en-US" sz="1926" spc="28" dirty="0">
                <a:solidFill>
                  <a:srgbClr val="FFFFFF"/>
                </a:solidFill>
                <a:latin typeface="Aileron Regular Bold"/>
              </a:rPr>
              <a:t>IT Support Updating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10378" y="3729356"/>
            <a:ext cx="765260" cy="76526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057185" y="6047643"/>
            <a:ext cx="814121" cy="814121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610692" y="8163919"/>
            <a:ext cx="764632" cy="764632"/>
          </a:xfrm>
          <a:prstGeom prst="rect">
            <a:avLst/>
          </a:prstGeom>
        </p:spPr>
      </p:pic>
      <p:grpSp>
        <p:nvGrpSpPr>
          <p:cNvPr id="59" name="Group 8">
            <a:extLst>
              <a:ext uri="{FF2B5EF4-FFF2-40B4-BE49-F238E27FC236}">
                <a16:creationId xmlns:a16="http://schemas.microsoft.com/office/drawing/2014/main" id="{D8D203D3-8924-7F88-F81A-19F4539D625D}"/>
              </a:ext>
            </a:extLst>
          </p:cNvPr>
          <p:cNvGrpSpPr/>
          <p:nvPr/>
        </p:nvGrpSpPr>
        <p:grpSpPr>
          <a:xfrm>
            <a:off x="7840359" y="3594639"/>
            <a:ext cx="2908323" cy="913823"/>
            <a:chOff x="0" y="0"/>
            <a:chExt cx="672251" cy="211228"/>
          </a:xfrm>
        </p:grpSpPr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09CF5AE0-CE32-0D21-3D8B-ABA7C3841FCD}"/>
                </a:ext>
              </a:extLst>
            </p:cNvPr>
            <p:cNvSpPr/>
            <p:nvPr/>
          </p:nvSpPr>
          <p:spPr>
            <a:xfrm>
              <a:off x="0" y="0"/>
              <a:ext cx="672251" cy="211228"/>
            </a:xfrm>
            <a:custGeom>
              <a:avLst/>
              <a:gdLst/>
              <a:ahLst/>
              <a:cxnLst/>
              <a:rect l="l" t="t" r="r" b="b"/>
              <a:pathLst>
                <a:path w="672251" h="211228">
                  <a:moveTo>
                    <a:pt x="39930" y="0"/>
                  </a:moveTo>
                  <a:lnTo>
                    <a:pt x="632321" y="0"/>
                  </a:lnTo>
                  <a:cubicBezTo>
                    <a:pt x="654374" y="0"/>
                    <a:pt x="672251" y="17877"/>
                    <a:pt x="672251" y="39930"/>
                  </a:cubicBezTo>
                  <a:lnTo>
                    <a:pt x="672251" y="171298"/>
                  </a:lnTo>
                  <a:cubicBezTo>
                    <a:pt x="672251" y="193350"/>
                    <a:pt x="654374" y="211228"/>
                    <a:pt x="632321" y="211228"/>
                  </a:cubicBezTo>
                  <a:lnTo>
                    <a:pt x="39930" y="211228"/>
                  </a:lnTo>
                  <a:cubicBezTo>
                    <a:pt x="17877" y="211228"/>
                    <a:pt x="0" y="193350"/>
                    <a:pt x="0" y="171298"/>
                  </a:cubicBezTo>
                  <a:lnTo>
                    <a:pt x="0" y="39930"/>
                  </a:lnTo>
                  <a:cubicBezTo>
                    <a:pt x="0" y="17877"/>
                    <a:pt x="17877" y="0"/>
                    <a:pt x="39930" y="0"/>
                  </a:cubicBezTo>
                  <a:close/>
                </a:path>
              </a:pathLst>
            </a:custGeom>
            <a:solidFill>
              <a:srgbClr val="007EB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TextBox 10">
              <a:extLst>
                <a:ext uri="{FF2B5EF4-FFF2-40B4-BE49-F238E27FC236}">
                  <a16:creationId xmlns:a16="http://schemas.microsoft.com/office/drawing/2014/main" id="{05B2B332-64E2-C164-EE8C-838CE64E7EE5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47118" tIns="247118" rIns="247118" bIns="247118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2" name="AutoShape 11">
            <a:extLst>
              <a:ext uri="{FF2B5EF4-FFF2-40B4-BE49-F238E27FC236}">
                <a16:creationId xmlns:a16="http://schemas.microsoft.com/office/drawing/2014/main" id="{20A63484-E764-2100-177C-8EBA556979C9}"/>
              </a:ext>
            </a:extLst>
          </p:cNvPr>
          <p:cNvSpPr/>
          <p:nvPr/>
        </p:nvSpPr>
        <p:spPr>
          <a:xfrm flipH="1" flipV="1">
            <a:off x="6845184" y="4051550"/>
            <a:ext cx="995174" cy="0"/>
          </a:xfrm>
          <a:prstGeom prst="line">
            <a:avLst/>
          </a:prstGeom>
          <a:ln w="66675" cap="flat">
            <a:solidFill>
              <a:srgbClr val="005385">
                <a:alpha val="32941"/>
              </a:srgbClr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63" name="TextBox 30">
            <a:extLst>
              <a:ext uri="{FF2B5EF4-FFF2-40B4-BE49-F238E27FC236}">
                <a16:creationId xmlns:a16="http://schemas.microsoft.com/office/drawing/2014/main" id="{85F697C0-6F29-3229-4CA7-48856E317E68}"/>
              </a:ext>
            </a:extLst>
          </p:cNvPr>
          <p:cNvSpPr txBox="1"/>
          <p:nvPr/>
        </p:nvSpPr>
        <p:spPr>
          <a:xfrm>
            <a:off x="7869129" y="3871498"/>
            <a:ext cx="2850782" cy="335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0"/>
              </a:lnSpc>
            </a:pPr>
            <a:r>
              <a:rPr lang="en-US" sz="1926" spc="28">
                <a:solidFill>
                  <a:srgbClr val="FFFFFF"/>
                </a:solidFill>
                <a:latin typeface="Aileron Regular Bold"/>
              </a:rPr>
              <a:t>Sub-Categories</a:t>
            </a:r>
          </a:p>
        </p:txBody>
      </p:sp>
      <p:grpSp>
        <p:nvGrpSpPr>
          <p:cNvPr id="64" name="Group 12">
            <a:extLst>
              <a:ext uri="{FF2B5EF4-FFF2-40B4-BE49-F238E27FC236}">
                <a16:creationId xmlns:a16="http://schemas.microsoft.com/office/drawing/2014/main" id="{AECB683E-3B80-8302-F175-93906428AE06}"/>
              </a:ext>
            </a:extLst>
          </p:cNvPr>
          <p:cNvGrpSpPr/>
          <p:nvPr/>
        </p:nvGrpSpPr>
        <p:grpSpPr>
          <a:xfrm>
            <a:off x="7871673" y="8050493"/>
            <a:ext cx="2943288" cy="924809"/>
            <a:chOff x="0" y="0"/>
            <a:chExt cx="672251" cy="211228"/>
          </a:xfrm>
        </p:grpSpPr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DA91CD21-7210-0D24-88C0-0A30177EA489}"/>
                </a:ext>
              </a:extLst>
            </p:cNvPr>
            <p:cNvSpPr/>
            <p:nvPr/>
          </p:nvSpPr>
          <p:spPr>
            <a:xfrm>
              <a:off x="0" y="0"/>
              <a:ext cx="672251" cy="211228"/>
            </a:xfrm>
            <a:custGeom>
              <a:avLst/>
              <a:gdLst/>
              <a:ahLst/>
              <a:cxnLst/>
              <a:rect l="l" t="t" r="r" b="b"/>
              <a:pathLst>
                <a:path w="672251" h="211228">
                  <a:moveTo>
                    <a:pt x="39455" y="0"/>
                  </a:moveTo>
                  <a:lnTo>
                    <a:pt x="632795" y="0"/>
                  </a:lnTo>
                  <a:cubicBezTo>
                    <a:pt x="654586" y="0"/>
                    <a:pt x="672251" y="17665"/>
                    <a:pt x="672251" y="39455"/>
                  </a:cubicBezTo>
                  <a:lnTo>
                    <a:pt x="672251" y="171772"/>
                  </a:lnTo>
                  <a:cubicBezTo>
                    <a:pt x="672251" y="193563"/>
                    <a:pt x="654586" y="211228"/>
                    <a:pt x="632795" y="211228"/>
                  </a:cubicBezTo>
                  <a:lnTo>
                    <a:pt x="39455" y="211228"/>
                  </a:lnTo>
                  <a:cubicBezTo>
                    <a:pt x="17665" y="211228"/>
                    <a:pt x="0" y="193563"/>
                    <a:pt x="0" y="171772"/>
                  </a:cubicBezTo>
                  <a:lnTo>
                    <a:pt x="0" y="39455"/>
                  </a:lnTo>
                  <a:cubicBezTo>
                    <a:pt x="0" y="17665"/>
                    <a:pt x="17665" y="0"/>
                    <a:pt x="39455" y="0"/>
                  </a:cubicBezTo>
                  <a:close/>
                </a:path>
              </a:pathLst>
            </a:custGeom>
            <a:solidFill>
              <a:srgbClr val="0020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14">
              <a:extLst>
                <a:ext uri="{FF2B5EF4-FFF2-40B4-BE49-F238E27FC236}">
                  <a16:creationId xmlns:a16="http://schemas.microsoft.com/office/drawing/2014/main" id="{9DED2E3D-6897-A7B8-6882-1D7AE80D1B45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47118" tIns="247118" rIns="247118" bIns="247118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7" name="AutoShape 15">
            <a:extLst>
              <a:ext uri="{FF2B5EF4-FFF2-40B4-BE49-F238E27FC236}">
                <a16:creationId xmlns:a16="http://schemas.microsoft.com/office/drawing/2014/main" id="{1A9984CA-C09B-5C8E-CE1F-111FE6B17B21}"/>
              </a:ext>
            </a:extLst>
          </p:cNvPr>
          <p:cNvSpPr/>
          <p:nvPr/>
        </p:nvSpPr>
        <p:spPr>
          <a:xfrm flipH="1" flipV="1">
            <a:off x="6864534" y="8512898"/>
            <a:ext cx="1007139" cy="0"/>
          </a:xfrm>
          <a:prstGeom prst="line">
            <a:avLst/>
          </a:prstGeom>
          <a:ln w="66675" cap="flat">
            <a:solidFill>
              <a:srgbClr val="00205B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69" name="TextBox 43">
            <a:extLst>
              <a:ext uri="{FF2B5EF4-FFF2-40B4-BE49-F238E27FC236}">
                <a16:creationId xmlns:a16="http://schemas.microsoft.com/office/drawing/2014/main" id="{74A0A8E4-80A9-490C-354D-EB3F6271CFE2}"/>
              </a:ext>
            </a:extLst>
          </p:cNvPr>
          <p:cNvSpPr txBox="1"/>
          <p:nvPr/>
        </p:nvSpPr>
        <p:spPr>
          <a:xfrm>
            <a:off x="7949247" y="8337507"/>
            <a:ext cx="2850782" cy="35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0"/>
              </a:lnSpc>
            </a:pPr>
            <a:r>
              <a:rPr lang="en-US" sz="1926" spc="28">
                <a:solidFill>
                  <a:srgbClr val="FFFFFF"/>
                </a:solidFill>
                <a:latin typeface="Aileron Regular Bold"/>
              </a:rPr>
              <a:t>Automated Response</a:t>
            </a:r>
          </a:p>
        </p:txBody>
      </p:sp>
      <p:grpSp>
        <p:nvGrpSpPr>
          <p:cNvPr id="29" name="Group 47">
            <a:extLst>
              <a:ext uri="{FF2B5EF4-FFF2-40B4-BE49-F238E27FC236}">
                <a16:creationId xmlns:a16="http://schemas.microsoft.com/office/drawing/2014/main" id="{B4C41FE4-C5B0-51E0-3D4D-2BE88D0554C6}"/>
              </a:ext>
            </a:extLst>
          </p:cNvPr>
          <p:cNvGrpSpPr/>
          <p:nvPr/>
        </p:nvGrpSpPr>
        <p:grpSpPr>
          <a:xfrm>
            <a:off x="12487990" y="4773370"/>
            <a:ext cx="4771310" cy="1971889"/>
            <a:chOff x="0" y="0"/>
            <a:chExt cx="1102875" cy="455797"/>
          </a:xfrm>
        </p:grpSpPr>
        <p:sp>
          <p:nvSpPr>
            <p:cNvPr id="30" name="Freeform 48">
              <a:extLst>
                <a:ext uri="{FF2B5EF4-FFF2-40B4-BE49-F238E27FC236}">
                  <a16:creationId xmlns:a16="http://schemas.microsoft.com/office/drawing/2014/main" id="{8A76F24C-8662-3C82-811E-BAB335879501}"/>
                </a:ext>
              </a:extLst>
            </p:cNvPr>
            <p:cNvSpPr/>
            <p:nvPr/>
          </p:nvSpPr>
          <p:spPr>
            <a:xfrm>
              <a:off x="0" y="0"/>
              <a:ext cx="1102875" cy="455797"/>
            </a:xfrm>
            <a:custGeom>
              <a:avLst/>
              <a:gdLst/>
              <a:ahLst/>
              <a:cxnLst/>
              <a:rect l="l" t="t" r="r" b="b"/>
              <a:pathLst>
                <a:path w="1102875" h="455797">
                  <a:moveTo>
                    <a:pt x="24339" y="0"/>
                  </a:moveTo>
                  <a:lnTo>
                    <a:pt x="1078536" y="0"/>
                  </a:lnTo>
                  <a:cubicBezTo>
                    <a:pt x="1091978" y="0"/>
                    <a:pt x="1102875" y="10897"/>
                    <a:pt x="1102875" y="24339"/>
                  </a:cubicBezTo>
                  <a:lnTo>
                    <a:pt x="1102875" y="431458"/>
                  </a:lnTo>
                  <a:cubicBezTo>
                    <a:pt x="1102875" y="444900"/>
                    <a:pt x="1091978" y="455797"/>
                    <a:pt x="1078536" y="455797"/>
                  </a:cubicBezTo>
                  <a:lnTo>
                    <a:pt x="24339" y="455797"/>
                  </a:lnTo>
                  <a:cubicBezTo>
                    <a:pt x="10897" y="455797"/>
                    <a:pt x="0" y="444900"/>
                    <a:pt x="0" y="431458"/>
                  </a:cubicBezTo>
                  <a:lnTo>
                    <a:pt x="0" y="24339"/>
                  </a:lnTo>
                  <a:cubicBezTo>
                    <a:pt x="0" y="10897"/>
                    <a:pt x="10897" y="0"/>
                    <a:pt x="24339" y="0"/>
                  </a:cubicBezTo>
                  <a:close/>
                </a:path>
              </a:pathLst>
            </a:custGeom>
            <a:solidFill>
              <a:srgbClr val="007EB4">
                <a:alpha val="6274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49">
              <a:extLst>
                <a:ext uri="{FF2B5EF4-FFF2-40B4-BE49-F238E27FC236}">
                  <a16:creationId xmlns:a16="http://schemas.microsoft.com/office/drawing/2014/main" id="{E0194D96-4494-FA5A-5F62-1D606B222451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47118" tIns="247118" rIns="247118" bIns="247118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pic>
        <p:nvPicPr>
          <p:cNvPr id="32" name="Picture 50">
            <a:extLst>
              <a:ext uri="{FF2B5EF4-FFF2-40B4-BE49-F238E27FC236}">
                <a16:creationId xmlns:a16="http://schemas.microsoft.com/office/drawing/2014/main" id="{65ED3276-0FF6-4D86-2CE8-7095699DF83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812866" y="5170051"/>
            <a:ext cx="762829" cy="1178528"/>
          </a:xfrm>
          <a:prstGeom prst="rect">
            <a:avLst/>
          </a:prstGeom>
        </p:spPr>
      </p:pic>
      <p:grpSp>
        <p:nvGrpSpPr>
          <p:cNvPr id="33" name="Group 51">
            <a:extLst>
              <a:ext uri="{FF2B5EF4-FFF2-40B4-BE49-F238E27FC236}">
                <a16:creationId xmlns:a16="http://schemas.microsoft.com/office/drawing/2014/main" id="{BAD68619-57BB-BDB5-5315-BFA341486A06}"/>
              </a:ext>
            </a:extLst>
          </p:cNvPr>
          <p:cNvGrpSpPr/>
          <p:nvPr/>
        </p:nvGrpSpPr>
        <p:grpSpPr>
          <a:xfrm>
            <a:off x="13676722" y="5279446"/>
            <a:ext cx="3191917" cy="959738"/>
            <a:chOff x="0" y="0"/>
            <a:chExt cx="4255889" cy="1279651"/>
          </a:xfrm>
        </p:grpSpPr>
        <p:sp>
          <p:nvSpPr>
            <p:cNvPr id="34" name="TextBox 52">
              <a:extLst>
                <a:ext uri="{FF2B5EF4-FFF2-40B4-BE49-F238E27FC236}">
                  <a16:creationId xmlns:a16="http://schemas.microsoft.com/office/drawing/2014/main" id="{865080EE-2242-6B63-16CD-5497FE8FC587}"/>
                </a:ext>
              </a:extLst>
            </p:cNvPr>
            <p:cNvSpPr txBox="1"/>
            <p:nvPr/>
          </p:nvSpPr>
          <p:spPr>
            <a:xfrm>
              <a:off x="284854" y="-57150"/>
              <a:ext cx="3686181" cy="441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90"/>
                </a:lnSpc>
              </a:pPr>
              <a:r>
                <a:rPr lang="en-US" sz="1926" spc="28">
                  <a:solidFill>
                    <a:srgbClr val="FFFFFF"/>
                  </a:solidFill>
                  <a:latin typeface="Aileron Regular Bold"/>
                </a:rPr>
                <a:t>Anticipated Duration</a:t>
              </a:r>
            </a:p>
          </p:txBody>
        </p:sp>
        <p:sp>
          <p:nvSpPr>
            <p:cNvPr id="41" name="TextBox 53">
              <a:extLst>
                <a:ext uri="{FF2B5EF4-FFF2-40B4-BE49-F238E27FC236}">
                  <a16:creationId xmlns:a16="http://schemas.microsoft.com/office/drawing/2014/main" id="{640B1D25-0840-F6FB-2CF2-86F55FDF08ED}"/>
                </a:ext>
              </a:extLst>
            </p:cNvPr>
            <p:cNvSpPr txBox="1"/>
            <p:nvPr/>
          </p:nvSpPr>
          <p:spPr>
            <a:xfrm>
              <a:off x="0" y="292861"/>
              <a:ext cx="4255889" cy="986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4200" spc="63" dirty="0">
                  <a:solidFill>
                    <a:srgbClr val="FFFFFF"/>
                  </a:solidFill>
                  <a:latin typeface="Aileron Regular Bold"/>
                </a:rPr>
                <a:t> 9 MONTHS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2" grpId="0"/>
      <p:bldP spid="6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895350"/>
            <a:ext cx="9254927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007EB4"/>
                </a:solidFill>
                <a:latin typeface="Poppins Bold"/>
              </a:rPr>
              <a:t>STRATEGIC IMPLEMENTATION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33943" y="2238062"/>
            <a:ext cx="6500657" cy="718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7EB4"/>
                </a:solidFill>
                <a:latin typeface="Poppins Bold"/>
              </a:rPr>
              <a:t>ASSET MANAGEMENT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6715607" y="4022171"/>
            <a:ext cx="0" cy="4509233"/>
          </a:xfrm>
          <a:prstGeom prst="line">
            <a:avLst/>
          </a:prstGeom>
          <a:ln w="66675" cap="flat">
            <a:solidFill>
              <a:srgbClr val="EDF0F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2564678" y="3752409"/>
            <a:ext cx="2850105" cy="70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90"/>
              </a:lnSpc>
            </a:pPr>
            <a:r>
              <a:rPr lang="en-US" sz="1926" spc="28" dirty="0">
                <a:solidFill>
                  <a:srgbClr val="191919"/>
                </a:solidFill>
                <a:latin typeface="Aileron Regular"/>
              </a:rPr>
              <a:t>Tracking all devices from inception to end of life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005339" y="5980775"/>
            <a:ext cx="3043661" cy="106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90"/>
              </a:lnSpc>
            </a:pPr>
            <a:r>
              <a:rPr lang="en-US" sz="1926" spc="28" dirty="0">
                <a:solidFill>
                  <a:srgbClr val="191919"/>
                </a:solidFill>
                <a:latin typeface="Aileron Regular"/>
              </a:rPr>
              <a:t>Fix and document common issues reported for all devices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55787" y="7916189"/>
            <a:ext cx="2850105" cy="106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90"/>
              </a:lnSpc>
            </a:pPr>
            <a:r>
              <a:rPr lang="en-US" sz="1926" spc="28" dirty="0">
                <a:solidFill>
                  <a:srgbClr val="191919"/>
                </a:solidFill>
                <a:latin typeface="Aileron Regular"/>
              </a:rPr>
              <a:t>Implement &amp; integrate Intune asset management system</a:t>
            </a: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10378" y="3729356"/>
            <a:ext cx="765260" cy="76526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057185" y="6047643"/>
            <a:ext cx="814121" cy="814121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610692" y="8163919"/>
            <a:ext cx="764632" cy="764632"/>
          </a:xfrm>
          <a:prstGeom prst="rect">
            <a:avLst/>
          </a:prstGeom>
        </p:spPr>
      </p:pic>
      <p:grpSp>
        <p:nvGrpSpPr>
          <p:cNvPr id="54" name="Group 12">
            <a:extLst>
              <a:ext uri="{FF2B5EF4-FFF2-40B4-BE49-F238E27FC236}">
                <a16:creationId xmlns:a16="http://schemas.microsoft.com/office/drawing/2014/main" id="{0B2F3FEE-C72A-F068-30BD-0374BC21CD6A}"/>
              </a:ext>
            </a:extLst>
          </p:cNvPr>
          <p:cNvGrpSpPr/>
          <p:nvPr/>
        </p:nvGrpSpPr>
        <p:grpSpPr>
          <a:xfrm>
            <a:off x="7871673" y="8050493"/>
            <a:ext cx="2943288" cy="924809"/>
            <a:chOff x="0" y="0"/>
            <a:chExt cx="672251" cy="211228"/>
          </a:xfrm>
        </p:grpSpPr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F5EA1261-14D0-CC65-1264-BFE2C4690203}"/>
                </a:ext>
              </a:extLst>
            </p:cNvPr>
            <p:cNvSpPr/>
            <p:nvPr/>
          </p:nvSpPr>
          <p:spPr>
            <a:xfrm>
              <a:off x="0" y="0"/>
              <a:ext cx="672251" cy="211228"/>
            </a:xfrm>
            <a:custGeom>
              <a:avLst/>
              <a:gdLst/>
              <a:ahLst/>
              <a:cxnLst/>
              <a:rect l="l" t="t" r="r" b="b"/>
              <a:pathLst>
                <a:path w="672251" h="211228">
                  <a:moveTo>
                    <a:pt x="39455" y="0"/>
                  </a:moveTo>
                  <a:lnTo>
                    <a:pt x="632795" y="0"/>
                  </a:lnTo>
                  <a:cubicBezTo>
                    <a:pt x="654586" y="0"/>
                    <a:pt x="672251" y="17665"/>
                    <a:pt x="672251" y="39455"/>
                  </a:cubicBezTo>
                  <a:lnTo>
                    <a:pt x="672251" y="171772"/>
                  </a:lnTo>
                  <a:cubicBezTo>
                    <a:pt x="672251" y="193563"/>
                    <a:pt x="654586" y="211228"/>
                    <a:pt x="632795" y="211228"/>
                  </a:cubicBezTo>
                  <a:lnTo>
                    <a:pt x="39455" y="211228"/>
                  </a:lnTo>
                  <a:cubicBezTo>
                    <a:pt x="17665" y="211228"/>
                    <a:pt x="0" y="193563"/>
                    <a:pt x="0" y="171772"/>
                  </a:cubicBezTo>
                  <a:lnTo>
                    <a:pt x="0" y="39455"/>
                  </a:lnTo>
                  <a:cubicBezTo>
                    <a:pt x="0" y="17665"/>
                    <a:pt x="17665" y="0"/>
                    <a:pt x="39455" y="0"/>
                  </a:cubicBezTo>
                  <a:close/>
                </a:path>
              </a:pathLst>
            </a:custGeom>
            <a:solidFill>
              <a:srgbClr val="0020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TextBox 14">
              <a:extLst>
                <a:ext uri="{FF2B5EF4-FFF2-40B4-BE49-F238E27FC236}">
                  <a16:creationId xmlns:a16="http://schemas.microsoft.com/office/drawing/2014/main" id="{23B43729-36A9-988C-1038-063F9B118D52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47118" tIns="247118" rIns="247118" bIns="247118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57" name="AutoShape 15">
            <a:extLst>
              <a:ext uri="{FF2B5EF4-FFF2-40B4-BE49-F238E27FC236}">
                <a16:creationId xmlns:a16="http://schemas.microsoft.com/office/drawing/2014/main" id="{3574C610-0A14-1613-4AA2-8FFF5365876E}"/>
              </a:ext>
            </a:extLst>
          </p:cNvPr>
          <p:cNvSpPr/>
          <p:nvPr/>
        </p:nvSpPr>
        <p:spPr>
          <a:xfrm flipH="1" flipV="1">
            <a:off x="6864534" y="8512898"/>
            <a:ext cx="1007139" cy="0"/>
          </a:xfrm>
          <a:prstGeom prst="line">
            <a:avLst/>
          </a:prstGeom>
          <a:ln w="66675" cap="flat">
            <a:solidFill>
              <a:srgbClr val="00205B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60" name="TextBox 26">
            <a:extLst>
              <a:ext uri="{FF2B5EF4-FFF2-40B4-BE49-F238E27FC236}">
                <a16:creationId xmlns:a16="http://schemas.microsoft.com/office/drawing/2014/main" id="{8370A3B7-A749-1E12-51C2-BF92BE259779}"/>
              </a:ext>
            </a:extLst>
          </p:cNvPr>
          <p:cNvSpPr txBox="1"/>
          <p:nvPr/>
        </p:nvSpPr>
        <p:spPr>
          <a:xfrm>
            <a:off x="7942631" y="8316193"/>
            <a:ext cx="2850782" cy="335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0"/>
              </a:lnSpc>
            </a:pPr>
            <a:r>
              <a:rPr lang="en-US" sz="1926" spc="28" dirty="0">
                <a:solidFill>
                  <a:srgbClr val="FFFFFF"/>
                </a:solidFill>
                <a:latin typeface="Aileron Regular Bold"/>
              </a:rPr>
              <a:t>Microsoft Intune</a:t>
            </a:r>
          </a:p>
        </p:txBody>
      </p:sp>
      <p:sp>
        <p:nvSpPr>
          <p:cNvPr id="61" name="AutoShape 25">
            <a:extLst>
              <a:ext uri="{FF2B5EF4-FFF2-40B4-BE49-F238E27FC236}">
                <a16:creationId xmlns:a16="http://schemas.microsoft.com/office/drawing/2014/main" id="{8A86B71D-D046-77A5-2CE0-62A3756A8FC6}"/>
              </a:ext>
            </a:extLst>
          </p:cNvPr>
          <p:cNvSpPr/>
          <p:nvPr/>
        </p:nvSpPr>
        <p:spPr>
          <a:xfrm flipH="1" flipV="1">
            <a:off x="5555789" y="6488041"/>
            <a:ext cx="959123" cy="0"/>
          </a:xfrm>
          <a:prstGeom prst="line">
            <a:avLst/>
          </a:prstGeom>
          <a:ln w="66675" cap="flat">
            <a:solidFill>
              <a:srgbClr val="007EB4">
                <a:alpha val="62745"/>
              </a:srgbClr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2" name="Group 35">
            <a:extLst>
              <a:ext uri="{FF2B5EF4-FFF2-40B4-BE49-F238E27FC236}">
                <a16:creationId xmlns:a16="http://schemas.microsoft.com/office/drawing/2014/main" id="{C25A265A-A447-DB3C-DB5C-DEA155A5E2F3}"/>
              </a:ext>
            </a:extLst>
          </p:cNvPr>
          <p:cNvGrpSpPr/>
          <p:nvPr/>
        </p:nvGrpSpPr>
        <p:grpSpPr>
          <a:xfrm>
            <a:off x="2406644" y="5927693"/>
            <a:ext cx="3164764" cy="1120696"/>
            <a:chOff x="0" y="0"/>
            <a:chExt cx="731526" cy="259046"/>
          </a:xfrm>
        </p:grpSpPr>
        <p:sp>
          <p:nvSpPr>
            <p:cNvPr id="63" name="Freeform 36">
              <a:extLst>
                <a:ext uri="{FF2B5EF4-FFF2-40B4-BE49-F238E27FC236}">
                  <a16:creationId xmlns:a16="http://schemas.microsoft.com/office/drawing/2014/main" id="{02FD32AA-DD3A-D602-4072-0989B5E6DB66}"/>
                </a:ext>
              </a:extLst>
            </p:cNvPr>
            <p:cNvSpPr/>
            <p:nvPr/>
          </p:nvSpPr>
          <p:spPr>
            <a:xfrm>
              <a:off x="0" y="0"/>
              <a:ext cx="731526" cy="259046"/>
            </a:xfrm>
            <a:custGeom>
              <a:avLst/>
              <a:gdLst/>
              <a:ahLst/>
              <a:cxnLst/>
              <a:rect l="l" t="t" r="r" b="b"/>
              <a:pathLst>
                <a:path w="731526" h="259046">
                  <a:moveTo>
                    <a:pt x="36694" y="0"/>
                  </a:moveTo>
                  <a:lnTo>
                    <a:pt x="694832" y="0"/>
                  </a:lnTo>
                  <a:cubicBezTo>
                    <a:pt x="715098" y="0"/>
                    <a:pt x="731526" y="16429"/>
                    <a:pt x="731526" y="36694"/>
                  </a:cubicBezTo>
                  <a:lnTo>
                    <a:pt x="731526" y="222351"/>
                  </a:lnTo>
                  <a:cubicBezTo>
                    <a:pt x="731526" y="242617"/>
                    <a:pt x="715098" y="259046"/>
                    <a:pt x="694832" y="259046"/>
                  </a:cubicBezTo>
                  <a:lnTo>
                    <a:pt x="36694" y="259046"/>
                  </a:lnTo>
                  <a:cubicBezTo>
                    <a:pt x="16429" y="259046"/>
                    <a:pt x="0" y="242617"/>
                    <a:pt x="0" y="222351"/>
                  </a:cubicBezTo>
                  <a:lnTo>
                    <a:pt x="0" y="36694"/>
                  </a:lnTo>
                  <a:cubicBezTo>
                    <a:pt x="0" y="16429"/>
                    <a:pt x="16429" y="0"/>
                    <a:pt x="36694" y="0"/>
                  </a:cubicBezTo>
                  <a:close/>
                </a:path>
              </a:pathLst>
            </a:custGeom>
            <a:solidFill>
              <a:srgbClr val="00A7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TextBox 37">
              <a:extLst>
                <a:ext uri="{FF2B5EF4-FFF2-40B4-BE49-F238E27FC236}">
                  <a16:creationId xmlns:a16="http://schemas.microsoft.com/office/drawing/2014/main" id="{8D0AA134-DA2A-1970-37CD-7CB1186396C6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47118" tIns="247118" rIns="247118" bIns="247118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66" name="TextBox 25">
            <a:extLst>
              <a:ext uri="{FF2B5EF4-FFF2-40B4-BE49-F238E27FC236}">
                <a16:creationId xmlns:a16="http://schemas.microsoft.com/office/drawing/2014/main" id="{22E88E2F-CE10-A135-7F4A-D0BA5F7D2524}"/>
              </a:ext>
            </a:extLst>
          </p:cNvPr>
          <p:cNvSpPr txBox="1"/>
          <p:nvPr/>
        </p:nvSpPr>
        <p:spPr>
          <a:xfrm>
            <a:off x="2578344" y="6179154"/>
            <a:ext cx="2850782" cy="707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0"/>
              </a:lnSpc>
            </a:pPr>
            <a:r>
              <a:rPr lang="en-US" sz="1926" spc="28" dirty="0">
                <a:solidFill>
                  <a:srgbClr val="FFFFFF"/>
                </a:solidFill>
                <a:latin typeface="Aileron Regular Bold"/>
              </a:rPr>
              <a:t>Record Failures and Fixes</a:t>
            </a:r>
          </a:p>
        </p:txBody>
      </p:sp>
      <p:grpSp>
        <p:nvGrpSpPr>
          <p:cNvPr id="67" name="Group 8">
            <a:extLst>
              <a:ext uri="{FF2B5EF4-FFF2-40B4-BE49-F238E27FC236}">
                <a16:creationId xmlns:a16="http://schemas.microsoft.com/office/drawing/2014/main" id="{702FD1A5-78C1-AC37-0B2F-2F35618A2792}"/>
              </a:ext>
            </a:extLst>
          </p:cNvPr>
          <p:cNvGrpSpPr/>
          <p:nvPr/>
        </p:nvGrpSpPr>
        <p:grpSpPr>
          <a:xfrm>
            <a:off x="7840359" y="3594639"/>
            <a:ext cx="2908323" cy="913823"/>
            <a:chOff x="0" y="0"/>
            <a:chExt cx="672251" cy="211228"/>
          </a:xfrm>
        </p:grpSpPr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0B0EA935-5095-60BF-F812-1FB6EDD44E66}"/>
                </a:ext>
              </a:extLst>
            </p:cNvPr>
            <p:cNvSpPr/>
            <p:nvPr/>
          </p:nvSpPr>
          <p:spPr>
            <a:xfrm>
              <a:off x="0" y="0"/>
              <a:ext cx="672251" cy="211228"/>
            </a:xfrm>
            <a:custGeom>
              <a:avLst/>
              <a:gdLst/>
              <a:ahLst/>
              <a:cxnLst/>
              <a:rect l="l" t="t" r="r" b="b"/>
              <a:pathLst>
                <a:path w="672251" h="211228">
                  <a:moveTo>
                    <a:pt x="39930" y="0"/>
                  </a:moveTo>
                  <a:lnTo>
                    <a:pt x="632321" y="0"/>
                  </a:lnTo>
                  <a:cubicBezTo>
                    <a:pt x="654374" y="0"/>
                    <a:pt x="672251" y="17877"/>
                    <a:pt x="672251" y="39930"/>
                  </a:cubicBezTo>
                  <a:lnTo>
                    <a:pt x="672251" y="171298"/>
                  </a:lnTo>
                  <a:cubicBezTo>
                    <a:pt x="672251" y="193350"/>
                    <a:pt x="654374" y="211228"/>
                    <a:pt x="632321" y="211228"/>
                  </a:cubicBezTo>
                  <a:lnTo>
                    <a:pt x="39930" y="211228"/>
                  </a:lnTo>
                  <a:cubicBezTo>
                    <a:pt x="17877" y="211228"/>
                    <a:pt x="0" y="193350"/>
                    <a:pt x="0" y="171298"/>
                  </a:cubicBezTo>
                  <a:lnTo>
                    <a:pt x="0" y="39930"/>
                  </a:lnTo>
                  <a:cubicBezTo>
                    <a:pt x="0" y="17877"/>
                    <a:pt x="17877" y="0"/>
                    <a:pt x="39930" y="0"/>
                  </a:cubicBezTo>
                  <a:close/>
                </a:path>
              </a:pathLst>
            </a:custGeom>
            <a:solidFill>
              <a:srgbClr val="007EB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10">
              <a:extLst>
                <a:ext uri="{FF2B5EF4-FFF2-40B4-BE49-F238E27FC236}">
                  <a16:creationId xmlns:a16="http://schemas.microsoft.com/office/drawing/2014/main" id="{1259F391-EE1E-7C0F-AA91-C2AE69C3077E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47118" tIns="247118" rIns="247118" bIns="247118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sp>
        <p:nvSpPr>
          <p:cNvPr id="70" name="AutoShape 11">
            <a:extLst>
              <a:ext uri="{FF2B5EF4-FFF2-40B4-BE49-F238E27FC236}">
                <a16:creationId xmlns:a16="http://schemas.microsoft.com/office/drawing/2014/main" id="{D8943F46-907D-8C50-CBA5-B79A8207A19D}"/>
              </a:ext>
            </a:extLst>
          </p:cNvPr>
          <p:cNvSpPr/>
          <p:nvPr/>
        </p:nvSpPr>
        <p:spPr>
          <a:xfrm flipH="1" flipV="1">
            <a:off x="6845184" y="4051550"/>
            <a:ext cx="995174" cy="0"/>
          </a:xfrm>
          <a:prstGeom prst="line">
            <a:avLst/>
          </a:prstGeom>
          <a:ln w="66675" cap="flat">
            <a:solidFill>
              <a:srgbClr val="005385">
                <a:alpha val="32941"/>
              </a:srgbClr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72" name="TextBox 24">
            <a:extLst>
              <a:ext uri="{FF2B5EF4-FFF2-40B4-BE49-F238E27FC236}">
                <a16:creationId xmlns:a16="http://schemas.microsoft.com/office/drawing/2014/main" id="{A0FF5AC8-5285-D940-A7AC-74D25979411B}"/>
              </a:ext>
            </a:extLst>
          </p:cNvPr>
          <p:cNvSpPr txBox="1"/>
          <p:nvPr/>
        </p:nvSpPr>
        <p:spPr>
          <a:xfrm>
            <a:off x="7869129" y="3876160"/>
            <a:ext cx="2850782" cy="35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0"/>
              </a:lnSpc>
            </a:pPr>
            <a:r>
              <a:rPr lang="en-US" sz="1926" spc="28">
                <a:solidFill>
                  <a:srgbClr val="FFFFFF"/>
                </a:solidFill>
                <a:latin typeface="Aileron Regular Bold"/>
              </a:rPr>
              <a:t>Unified System</a:t>
            </a:r>
          </a:p>
        </p:txBody>
      </p:sp>
      <p:grpSp>
        <p:nvGrpSpPr>
          <p:cNvPr id="4" name="Group 47">
            <a:extLst>
              <a:ext uri="{FF2B5EF4-FFF2-40B4-BE49-F238E27FC236}">
                <a16:creationId xmlns:a16="http://schemas.microsoft.com/office/drawing/2014/main" id="{96ADD913-916D-7D5D-DAD7-5367D7B8AC4C}"/>
              </a:ext>
            </a:extLst>
          </p:cNvPr>
          <p:cNvGrpSpPr/>
          <p:nvPr/>
        </p:nvGrpSpPr>
        <p:grpSpPr>
          <a:xfrm>
            <a:off x="12487990" y="4773370"/>
            <a:ext cx="4771310" cy="1971889"/>
            <a:chOff x="0" y="0"/>
            <a:chExt cx="1102875" cy="455797"/>
          </a:xfrm>
        </p:grpSpPr>
        <p:sp>
          <p:nvSpPr>
            <p:cNvPr id="5" name="Freeform 48">
              <a:extLst>
                <a:ext uri="{FF2B5EF4-FFF2-40B4-BE49-F238E27FC236}">
                  <a16:creationId xmlns:a16="http://schemas.microsoft.com/office/drawing/2014/main" id="{A19BE5BF-A0CD-04C8-78CA-BA3FB8EFC436}"/>
                </a:ext>
              </a:extLst>
            </p:cNvPr>
            <p:cNvSpPr/>
            <p:nvPr/>
          </p:nvSpPr>
          <p:spPr>
            <a:xfrm>
              <a:off x="0" y="0"/>
              <a:ext cx="1102875" cy="455797"/>
            </a:xfrm>
            <a:custGeom>
              <a:avLst/>
              <a:gdLst/>
              <a:ahLst/>
              <a:cxnLst/>
              <a:rect l="l" t="t" r="r" b="b"/>
              <a:pathLst>
                <a:path w="1102875" h="455797">
                  <a:moveTo>
                    <a:pt x="24339" y="0"/>
                  </a:moveTo>
                  <a:lnTo>
                    <a:pt x="1078536" y="0"/>
                  </a:lnTo>
                  <a:cubicBezTo>
                    <a:pt x="1091978" y="0"/>
                    <a:pt x="1102875" y="10897"/>
                    <a:pt x="1102875" y="24339"/>
                  </a:cubicBezTo>
                  <a:lnTo>
                    <a:pt x="1102875" y="431458"/>
                  </a:lnTo>
                  <a:cubicBezTo>
                    <a:pt x="1102875" y="444900"/>
                    <a:pt x="1091978" y="455797"/>
                    <a:pt x="1078536" y="455797"/>
                  </a:cubicBezTo>
                  <a:lnTo>
                    <a:pt x="24339" y="455797"/>
                  </a:lnTo>
                  <a:cubicBezTo>
                    <a:pt x="10897" y="455797"/>
                    <a:pt x="0" y="444900"/>
                    <a:pt x="0" y="431458"/>
                  </a:cubicBezTo>
                  <a:lnTo>
                    <a:pt x="0" y="24339"/>
                  </a:lnTo>
                  <a:cubicBezTo>
                    <a:pt x="0" y="10897"/>
                    <a:pt x="10897" y="0"/>
                    <a:pt x="24339" y="0"/>
                  </a:cubicBezTo>
                  <a:close/>
                </a:path>
              </a:pathLst>
            </a:custGeom>
            <a:solidFill>
              <a:srgbClr val="007EB4">
                <a:alpha val="6274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49">
              <a:extLst>
                <a:ext uri="{FF2B5EF4-FFF2-40B4-BE49-F238E27FC236}">
                  <a16:creationId xmlns:a16="http://schemas.microsoft.com/office/drawing/2014/main" id="{F00B2F09-44BD-7D67-79DE-0A6C147FEFCC}"/>
                </a:ext>
              </a:extLst>
            </p:cNvPr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247118" tIns="247118" rIns="247118" bIns="247118" rtlCol="0" anchor="ctr"/>
            <a:lstStyle/>
            <a:p>
              <a:pPr algn="ctr">
                <a:lnSpc>
                  <a:spcPts val="3120"/>
                </a:lnSpc>
              </a:pPr>
              <a:endParaRPr/>
            </a:p>
          </p:txBody>
        </p:sp>
      </p:grpSp>
      <p:pic>
        <p:nvPicPr>
          <p:cNvPr id="12" name="Picture 50">
            <a:extLst>
              <a:ext uri="{FF2B5EF4-FFF2-40B4-BE49-F238E27FC236}">
                <a16:creationId xmlns:a16="http://schemas.microsoft.com/office/drawing/2014/main" id="{CE581774-4C60-91D3-26E7-9EA6666F69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812866" y="5170051"/>
            <a:ext cx="762829" cy="1178528"/>
          </a:xfrm>
          <a:prstGeom prst="rect">
            <a:avLst/>
          </a:prstGeom>
        </p:spPr>
      </p:pic>
      <p:grpSp>
        <p:nvGrpSpPr>
          <p:cNvPr id="13" name="Group 51">
            <a:extLst>
              <a:ext uri="{FF2B5EF4-FFF2-40B4-BE49-F238E27FC236}">
                <a16:creationId xmlns:a16="http://schemas.microsoft.com/office/drawing/2014/main" id="{D4ABA4F5-47D2-AEB1-376E-FE3D3E4BBBB0}"/>
              </a:ext>
            </a:extLst>
          </p:cNvPr>
          <p:cNvGrpSpPr/>
          <p:nvPr/>
        </p:nvGrpSpPr>
        <p:grpSpPr>
          <a:xfrm>
            <a:off x="13676722" y="5279446"/>
            <a:ext cx="3191917" cy="959738"/>
            <a:chOff x="0" y="0"/>
            <a:chExt cx="4255889" cy="1279651"/>
          </a:xfrm>
        </p:grpSpPr>
        <p:sp>
          <p:nvSpPr>
            <p:cNvPr id="14" name="TextBox 52">
              <a:extLst>
                <a:ext uri="{FF2B5EF4-FFF2-40B4-BE49-F238E27FC236}">
                  <a16:creationId xmlns:a16="http://schemas.microsoft.com/office/drawing/2014/main" id="{3B862FB2-7F13-5806-7964-2ADFC4E8640E}"/>
                </a:ext>
              </a:extLst>
            </p:cNvPr>
            <p:cNvSpPr txBox="1"/>
            <p:nvPr/>
          </p:nvSpPr>
          <p:spPr>
            <a:xfrm>
              <a:off x="284854" y="-57150"/>
              <a:ext cx="3686181" cy="4418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90"/>
                </a:lnSpc>
              </a:pPr>
              <a:r>
                <a:rPr lang="en-US" sz="1926" spc="28">
                  <a:solidFill>
                    <a:srgbClr val="FFFFFF"/>
                  </a:solidFill>
                  <a:latin typeface="Aileron Regular Bold"/>
                </a:rPr>
                <a:t>Anticipated Duration</a:t>
              </a:r>
            </a:p>
          </p:txBody>
        </p:sp>
        <p:sp>
          <p:nvSpPr>
            <p:cNvPr id="15" name="TextBox 53">
              <a:extLst>
                <a:ext uri="{FF2B5EF4-FFF2-40B4-BE49-F238E27FC236}">
                  <a16:creationId xmlns:a16="http://schemas.microsoft.com/office/drawing/2014/main" id="{783481DB-3264-DADB-C47C-032765868EBC}"/>
                </a:ext>
              </a:extLst>
            </p:cNvPr>
            <p:cNvSpPr txBox="1"/>
            <p:nvPr/>
          </p:nvSpPr>
          <p:spPr>
            <a:xfrm>
              <a:off x="0" y="292861"/>
              <a:ext cx="4255889" cy="986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00"/>
                </a:lnSpc>
              </a:pPr>
              <a:r>
                <a:rPr lang="en-US" sz="4200" spc="63" dirty="0">
                  <a:solidFill>
                    <a:srgbClr val="FFFFFF"/>
                  </a:solidFill>
                  <a:latin typeface="Aileron Regular Bold"/>
                </a:rPr>
                <a:t> 9 MONTHS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60" grpId="0"/>
      <p:bldP spid="6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8817149" y="4344278"/>
            <a:ext cx="0" cy="4677430"/>
          </a:xfrm>
          <a:prstGeom prst="line">
            <a:avLst/>
          </a:prstGeom>
          <a:ln w="28575" cap="flat">
            <a:solidFill>
              <a:srgbClr val="CBCBC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2271193" y="4359512"/>
            <a:ext cx="0" cy="4631728"/>
          </a:xfrm>
          <a:prstGeom prst="line">
            <a:avLst/>
          </a:prstGeom>
          <a:ln w="28575" cap="flat">
            <a:solidFill>
              <a:srgbClr val="CBCBC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5795921" y="4359512"/>
            <a:ext cx="0" cy="4631728"/>
          </a:xfrm>
          <a:prstGeom prst="line">
            <a:avLst/>
          </a:prstGeom>
          <a:ln w="28575" cap="flat">
            <a:solidFill>
              <a:srgbClr val="CBCBC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5297007" y="4359512"/>
            <a:ext cx="0" cy="4662196"/>
          </a:xfrm>
          <a:prstGeom prst="line">
            <a:avLst/>
          </a:prstGeom>
          <a:ln w="28575" cap="flat">
            <a:solidFill>
              <a:srgbClr val="CBCBC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5297007" y="4344278"/>
            <a:ext cx="2834554" cy="502640"/>
          </a:xfrm>
          <a:prstGeom prst="rect">
            <a:avLst/>
          </a:prstGeom>
          <a:solidFill>
            <a:srgbClr val="00A7B5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5276697" y="5898402"/>
            <a:ext cx="4312542" cy="487497"/>
          </a:xfrm>
          <a:prstGeom prst="rect">
            <a:avLst/>
          </a:prstGeom>
          <a:solidFill>
            <a:srgbClr val="00A7B5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>
            <a:off x="5281773" y="7447330"/>
            <a:ext cx="7024966" cy="633406"/>
          </a:xfrm>
          <a:prstGeom prst="rect">
            <a:avLst/>
          </a:prstGeom>
          <a:solidFill>
            <a:srgbClr val="00A7B5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6726611" y="4858504"/>
            <a:ext cx="3935097" cy="569991"/>
          </a:xfrm>
          <a:prstGeom prst="rect">
            <a:avLst/>
          </a:prstGeom>
          <a:solidFill>
            <a:srgbClr val="00205B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5276735" y="6382769"/>
            <a:ext cx="4312504" cy="615027"/>
          </a:xfrm>
          <a:prstGeom prst="rect">
            <a:avLst/>
          </a:prstGeom>
          <a:solidFill>
            <a:srgbClr val="00205B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12286427" y="8080737"/>
            <a:ext cx="3494260" cy="910503"/>
          </a:xfrm>
          <a:prstGeom prst="rect">
            <a:avLst/>
          </a:prstGeom>
          <a:solidFill>
            <a:srgbClr val="007EB4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>
            <a:off x="5281773" y="5888187"/>
            <a:ext cx="10498914" cy="10215"/>
          </a:xfrm>
          <a:prstGeom prst="line">
            <a:avLst/>
          </a:prstGeom>
          <a:ln w="28575" cap="flat">
            <a:solidFill>
              <a:srgbClr val="CBCBC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>
            <a:off x="5281773" y="7447330"/>
            <a:ext cx="10459171" cy="0"/>
          </a:xfrm>
          <a:prstGeom prst="line">
            <a:avLst/>
          </a:prstGeom>
          <a:ln w="28575" cap="flat">
            <a:solidFill>
              <a:srgbClr val="CBCBC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V="1">
            <a:off x="5281773" y="8991240"/>
            <a:ext cx="10529404" cy="15234"/>
          </a:xfrm>
          <a:prstGeom prst="line">
            <a:avLst/>
          </a:prstGeom>
          <a:ln w="28575" cap="flat">
            <a:solidFill>
              <a:srgbClr val="CBCBC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 flipV="1">
            <a:off x="5297007" y="4344278"/>
            <a:ext cx="10514148" cy="15234"/>
          </a:xfrm>
          <a:prstGeom prst="line">
            <a:avLst/>
          </a:prstGeom>
          <a:ln w="28575" cap="flat">
            <a:solidFill>
              <a:srgbClr val="CBCBC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AutoShape 20"/>
          <p:cNvSpPr/>
          <p:nvPr/>
        </p:nvSpPr>
        <p:spPr>
          <a:xfrm>
            <a:off x="9604473" y="6997796"/>
            <a:ext cx="6206681" cy="463822"/>
          </a:xfrm>
          <a:prstGeom prst="rect">
            <a:avLst/>
          </a:prstGeom>
          <a:solidFill>
            <a:srgbClr val="007EB4"/>
          </a:solidFill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>
            <a:off x="8514103" y="5428231"/>
            <a:ext cx="4948027" cy="463822"/>
          </a:xfrm>
          <a:prstGeom prst="rect">
            <a:avLst/>
          </a:prstGeom>
          <a:solidFill>
            <a:srgbClr val="007EB4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1" name="Group 31"/>
          <p:cNvGrpSpPr/>
          <p:nvPr/>
        </p:nvGrpSpPr>
        <p:grpSpPr>
          <a:xfrm rot="10800000">
            <a:off x="11950314" y="2537551"/>
            <a:ext cx="3860883" cy="859992"/>
            <a:chOff x="0" y="0"/>
            <a:chExt cx="24117736" cy="5372100"/>
          </a:xfrm>
          <a:solidFill>
            <a:srgbClr val="007EB4"/>
          </a:solidFill>
        </p:grpSpPr>
        <p:sp>
          <p:nvSpPr>
            <p:cNvPr id="32" name="Freeform 32"/>
            <p:cNvSpPr/>
            <p:nvPr/>
          </p:nvSpPr>
          <p:spPr>
            <a:xfrm>
              <a:off x="0" y="0"/>
              <a:ext cx="24117736" cy="5372100"/>
            </a:xfrm>
            <a:custGeom>
              <a:avLst/>
              <a:gdLst/>
              <a:ahLst/>
              <a:cxnLst/>
              <a:rect l="l" t="t" r="r" b="b"/>
              <a:pathLst>
                <a:path w="24117736" h="5372100">
                  <a:moveTo>
                    <a:pt x="2256706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2567066" y="5372100"/>
                  </a:lnTo>
                  <a:lnTo>
                    <a:pt x="24117736" y="2686050"/>
                  </a:lnTo>
                  <a:lnTo>
                    <a:pt x="22567066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281752" y="2537551"/>
            <a:ext cx="3581706" cy="859992"/>
            <a:chOff x="0" y="0"/>
            <a:chExt cx="988942" cy="23745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988942" cy="237452"/>
            </a:xfrm>
            <a:custGeom>
              <a:avLst/>
              <a:gdLst/>
              <a:ahLst/>
              <a:cxnLst/>
              <a:rect l="l" t="t" r="r" b="b"/>
              <a:pathLst>
                <a:path w="988942" h="237452">
                  <a:moveTo>
                    <a:pt x="0" y="0"/>
                  </a:moveTo>
                  <a:lnTo>
                    <a:pt x="988942" y="0"/>
                  </a:lnTo>
                  <a:lnTo>
                    <a:pt x="988942" y="237452"/>
                  </a:lnTo>
                  <a:lnTo>
                    <a:pt x="0" y="237452"/>
                  </a:lnTo>
                  <a:close/>
                </a:path>
              </a:pathLst>
            </a:custGeom>
            <a:solidFill>
              <a:srgbClr val="0020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48457" tIns="48457" rIns="48457" bIns="48457" rtlCol="0" anchor="ctr"/>
            <a:lstStyle/>
            <a:p>
              <a:pPr algn="ctr">
                <a:lnSpc>
                  <a:spcPts val="2068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10800000">
            <a:off x="8594341" y="2537551"/>
            <a:ext cx="3860883" cy="859992"/>
            <a:chOff x="0" y="0"/>
            <a:chExt cx="24117736" cy="53721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4117736" cy="5372100"/>
            </a:xfrm>
            <a:custGeom>
              <a:avLst/>
              <a:gdLst/>
              <a:ahLst/>
              <a:cxnLst/>
              <a:rect l="l" t="t" r="r" b="b"/>
              <a:pathLst>
                <a:path w="24117736" h="5372100">
                  <a:moveTo>
                    <a:pt x="2256706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2567066" y="5372100"/>
                  </a:lnTo>
                  <a:lnTo>
                    <a:pt x="24117736" y="2686050"/>
                  </a:lnTo>
                  <a:lnTo>
                    <a:pt x="22567066" y="0"/>
                  </a:lnTo>
                  <a:close/>
                </a:path>
              </a:pathLst>
            </a:custGeom>
            <a:solidFill>
              <a:srgbClr val="00A7B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 rot="10800000">
            <a:off x="5281752" y="2537551"/>
            <a:ext cx="3860883" cy="859992"/>
            <a:chOff x="0" y="0"/>
            <a:chExt cx="24117736" cy="5372100"/>
          </a:xfrm>
          <a:solidFill>
            <a:srgbClr val="00205B"/>
          </a:solidFill>
        </p:grpSpPr>
        <p:sp>
          <p:nvSpPr>
            <p:cNvPr id="39" name="Freeform 39"/>
            <p:cNvSpPr/>
            <p:nvPr/>
          </p:nvSpPr>
          <p:spPr>
            <a:xfrm>
              <a:off x="0" y="0"/>
              <a:ext cx="24117736" cy="5372100"/>
            </a:xfrm>
            <a:custGeom>
              <a:avLst/>
              <a:gdLst/>
              <a:ahLst/>
              <a:cxnLst/>
              <a:rect l="l" t="t" r="r" b="b"/>
              <a:pathLst>
                <a:path w="24117736" h="5372100">
                  <a:moveTo>
                    <a:pt x="2256706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2567066" y="5372100"/>
                  </a:lnTo>
                  <a:lnTo>
                    <a:pt x="24117736" y="2686050"/>
                  </a:lnTo>
                  <a:lnTo>
                    <a:pt x="22567066" y="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6014815" y="2720150"/>
            <a:ext cx="2151753" cy="48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2"/>
              </a:lnSpc>
              <a:spcBef>
                <a:spcPct val="0"/>
              </a:spcBef>
            </a:pPr>
            <a:r>
              <a:rPr lang="en-US" sz="3254" dirty="0">
                <a:solidFill>
                  <a:srgbClr val="FFFFFF"/>
                </a:solidFill>
                <a:latin typeface="Fira Sans Medium"/>
              </a:rPr>
              <a:t>1-3 Months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508402" y="2720150"/>
            <a:ext cx="2119529" cy="48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2"/>
              </a:lnSpc>
              <a:spcBef>
                <a:spcPct val="0"/>
              </a:spcBef>
            </a:pPr>
            <a:r>
              <a:rPr lang="en-US" sz="3254" dirty="0">
                <a:solidFill>
                  <a:srgbClr val="FFFFFF"/>
                </a:solidFill>
                <a:latin typeface="Fira Sans Medium"/>
              </a:rPr>
              <a:t>3-6 Months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953515" y="2727012"/>
            <a:ext cx="2287775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42"/>
              </a:lnSpc>
              <a:spcBef>
                <a:spcPct val="0"/>
              </a:spcBef>
            </a:pPr>
            <a:r>
              <a:rPr lang="en-US" sz="3254" dirty="0">
                <a:solidFill>
                  <a:srgbClr val="FFFFFF"/>
                </a:solidFill>
                <a:latin typeface="Fira Sans Medium"/>
              </a:rPr>
              <a:t>6-9 Months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28700" y="895350"/>
            <a:ext cx="12680007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4999">
                <a:solidFill>
                  <a:srgbClr val="007EB4"/>
                </a:solidFill>
                <a:latin typeface="Poppins Bold"/>
              </a:rPr>
              <a:t>STRATEGIC IMPLEMENTATION ROADMAP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224616" y="4770129"/>
            <a:ext cx="2345958" cy="747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2"/>
              </a:lnSpc>
            </a:pPr>
            <a:r>
              <a:rPr lang="en-US" sz="2558">
                <a:solidFill>
                  <a:srgbClr val="00205B"/>
                </a:solidFill>
                <a:latin typeface="Fira Sans Medium"/>
              </a:rPr>
              <a:t>Employee</a:t>
            </a:r>
          </a:p>
          <a:p>
            <a:pPr marL="0" lvl="0" indent="0" algn="l">
              <a:lnSpc>
                <a:spcPts val="2942"/>
              </a:lnSpc>
              <a:spcBef>
                <a:spcPct val="0"/>
              </a:spcBef>
            </a:pPr>
            <a:r>
              <a:rPr lang="en-US" sz="2558">
                <a:solidFill>
                  <a:srgbClr val="00205B"/>
                </a:solidFill>
                <a:latin typeface="Fira Sans Medium"/>
              </a:rPr>
              <a:t>Training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224616" y="6309053"/>
            <a:ext cx="2345958" cy="747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2"/>
              </a:lnSpc>
              <a:spcBef>
                <a:spcPct val="0"/>
              </a:spcBef>
            </a:pPr>
            <a:r>
              <a:rPr lang="en-US" sz="2558">
                <a:solidFill>
                  <a:srgbClr val="00205B"/>
                </a:solidFill>
                <a:latin typeface="Fira Sans Medium"/>
              </a:rPr>
              <a:t>Asset Management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224616" y="7847978"/>
            <a:ext cx="2345958" cy="747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2"/>
              </a:lnSpc>
              <a:spcBef>
                <a:spcPct val="0"/>
              </a:spcBef>
            </a:pPr>
            <a:r>
              <a:rPr lang="en-US" sz="2558">
                <a:solidFill>
                  <a:srgbClr val="00205B"/>
                </a:solidFill>
                <a:latin typeface="Fira Sans Medium"/>
              </a:rPr>
              <a:t>Ticketing System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776163" y="4453152"/>
            <a:ext cx="3876243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spc="7">
                <a:solidFill>
                  <a:srgbClr val="FEFEFE"/>
                </a:solidFill>
                <a:latin typeface="Fira Sans Medium"/>
              </a:rPr>
              <a:t>Design Knowledge Base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312241" y="5999705"/>
            <a:ext cx="4284783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spc="7">
                <a:solidFill>
                  <a:srgbClr val="FEFEFE"/>
                </a:solidFill>
                <a:latin typeface="Fira Sans Medium"/>
              </a:rPr>
              <a:t>Tracking all Devices in a Unified System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307163" y="7470029"/>
            <a:ext cx="6974186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 spc="7">
                <a:solidFill>
                  <a:srgbClr val="FFFFFF"/>
                </a:solidFill>
                <a:latin typeface="Fira Sans Medium"/>
              </a:rPr>
              <a:t>Adding Additional Categories in</a:t>
            </a:r>
          </a:p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spc="7">
                <a:solidFill>
                  <a:srgbClr val="FFFFFF"/>
                </a:solidFill>
                <a:latin typeface="Fira Sans Medium"/>
              </a:rPr>
              <a:t>ServiceNow System and Testing New Features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497415" y="5001054"/>
            <a:ext cx="4393487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spc="7">
                <a:solidFill>
                  <a:srgbClr val="FFFFFF"/>
                </a:solidFill>
                <a:latin typeface="Fira Sans Medium"/>
              </a:rPr>
              <a:t>Implement Trainings as a Pilot Project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6054106" y="6534390"/>
            <a:ext cx="2795258" cy="273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spc="7" dirty="0">
                <a:solidFill>
                  <a:srgbClr val="FFFFFF"/>
                </a:solidFill>
                <a:latin typeface="Fira Sans Medium"/>
              </a:rPr>
              <a:t>Implementation of Intune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385235" y="8241983"/>
            <a:ext cx="3296643" cy="54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spc="7" dirty="0">
                <a:solidFill>
                  <a:srgbClr val="FFFFFF"/>
                </a:solidFill>
                <a:latin typeface="Fira Sans Medium"/>
              </a:rPr>
              <a:t>Inculcate the Knowledge Base into the Ticketing System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224616" y="2738209"/>
            <a:ext cx="1987839" cy="50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23"/>
              </a:lnSpc>
              <a:spcBef>
                <a:spcPct val="0"/>
              </a:spcBef>
            </a:pPr>
            <a:r>
              <a:rPr lang="en-US" sz="3411">
                <a:solidFill>
                  <a:srgbClr val="00205B"/>
                </a:solidFill>
                <a:latin typeface="Fira Sans Medium Bold"/>
              </a:rPr>
              <a:t>Timeline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1056346" y="7085721"/>
            <a:ext cx="27977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spc="7" dirty="0">
                <a:solidFill>
                  <a:srgbClr val="FFFFFF"/>
                </a:solidFill>
                <a:latin typeface="Fira Sans Medium"/>
              </a:rPr>
              <a:t>Record Failures and Fixes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589238" y="5512990"/>
            <a:ext cx="279775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39"/>
              </a:lnSpc>
              <a:spcBef>
                <a:spcPct val="0"/>
              </a:spcBef>
            </a:pPr>
            <a:r>
              <a:rPr lang="en-US" sz="1599" spc="7">
                <a:solidFill>
                  <a:srgbClr val="FFFFFF"/>
                </a:solidFill>
                <a:latin typeface="Fira Sans Medium"/>
              </a:rPr>
              <a:t>Roll out Mandatory Training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679550" cy="10571764"/>
            <a:chOff x="0" y="0"/>
            <a:chExt cx="4919717" cy="2784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9717" cy="2784333"/>
            </a:xfrm>
            <a:custGeom>
              <a:avLst/>
              <a:gdLst/>
              <a:ahLst/>
              <a:cxnLst/>
              <a:rect l="l" t="t" r="r" b="b"/>
              <a:pathLst>
                <a:path w="4919717" h="2784333">
                  <a:moveTo>
                    <a:pt x="0" y="0"/>
                  </a:moveTo>
                  <a:lnTo>
                    <a:pt x="4919717" y="0"/>
                  </a:lnTo>
                  <a:lnTo>
                    <a:pt x="4919717" y="2784333"/>
                  </a:lnTo>
                  <a:lnTo>
                    <a:pt x="0" y="2784333"/>
                  </a:lnTo>
                  <a:close/>
                </a:path>
              </a:pathLst>
            </a:custGeom>
            <a:solidFill>
              <a:srgbClr val="111B3D">
                <a:alpha val="7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20269" y="7233449"/>
            <a:ext cx="13620225" cy="1870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0"/>
              </a:lnSpc>
            </a:pPr>
            <a:r>
              <a:rPr lang="en-US" sz="14000">
                <a:solidFill>
                  <a:srgbClr val="FFFFFF"/>
                </a:solidFill>
                <a:latin typeface="HK Grotesk Medium Bold"/>
              </a:rPr>
              <a:t>Cost &amp; Savings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007833" y="3756149"/>
            <a:ext cx="4179548" cy="3086100"/>
            <a:chOff x="0" y="0"/>
            <a:chExt cx="1100786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00786" cy="812800"/>
            </a:xfrm>
            <a:custGeom>
              <a:avLst/>
              <a:gdLst/>
              <a:ahLst/>
              <a:cxnLst/>
              <a:rect l="l" t="t" r="r" b="b"/>
              <a:pathLst>
                <a:path w="1100786" h="812800">
                  <a:moveTo>
                    <a:pt x="94469" y="0"/>
                  </a:moveTo>
                  <a:lnTo>
                    <a:pt x="1006317" y="0"/>
                  </a:lnTo>
                  <a:cubicBezTo>
                    <a:pt x="1031372" y="0"/>
                    <a:pt x="1055401" y="9953"/>
                    <a:pt x="1073117" y="27669"/>
                  </a:cubicBezTo>
                  <a:cubicBezTo>
                    <a:pt x="1090833" y="45386"/>
                    <a:pt x="1100786" y="69414"/>
                    <a:pt x="1100786" y="94469"/>
                  </a:cubicBezTo>
                  <a:lnTo>
                    <a:pt x="1100786" y="718331"/>
                  </a:lnTo>
                  <a:cubicBezTo>
                    <a:pt x="1100786" y="770505"/>
                    <a:pt x="1058491" y="812800"/>
                    <a:pt x="1006317" y="812800"/>
                  </a:cubicBezTo>
                  <a:lnTo>
                    <a:pt x="94469" y="812800"/>
                  </a:lnTo>
                  <a:cubicBezTo>
                    <a:pt x="42295" y="812800"/>
                    <a:pt x="0" y="770505"/>
                    <a:pt x="0" y="718331"/>
                  </a:cubicBezTo>
                  <a:lnTo>
                    <a:pt x="0" y="94469"/>
                  </a:lnTo>
                  <a:cubicBezTo>
                    <a:pt x="0" y="42295"/>
                    <a:pt x="42295" y="0"/>
                    <a:pt x="94469" y="0"/>
                  </a:cubicBezTo>
                  <a:close/>
                </a:path>
              </a:pathLst>
            </a:custGeom>
            <a:solidFill>
              <a:srgbClr val="0020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8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5444834" y="4268431"/>
            <a:ext cx="1179067" cy="642311"/>
          </a:xfrm>
          <a:prstGeom prst="line">
            <a:avLst/>
          </a:prstGeom>
          <a:ln w="38100" cap="flat">
            <a:solidFill>
              <a:srgbClr val="00205B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>
            <a:off x="9521618" y="5280149"/>
            <a:ext cx="2238445" cy="0"/>
          </a:xfrm>
          <a:prstGeom prst="line">
            <a:avLst/>
          </a:prstGeom>
          <a:ln w="38100" cap="flat">
            <a:solidFill>
              <a:srgbClr val="00205B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5452252" y="5792253"/>
            <a:ext cx="1172871" cy="495893"/>
          </a:xfrm>
          <a:prstGeom prst="line">
            <a:avLst/>
          </a:prstGeom>
          <a:ln w="38100" cap="flat">
            <a:solidFill>
              <a:srgbClr val="00205B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558471" y="4044430"/>
            <a:ext cx="1018865" cy="835446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2176137" y="3756149"/>
            <a:ext cx="5083163" cy="3086100"/>
            <a:chOff x="0" y="0"/>
            <a:chExt cx="1338775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38775" cy="812800"/>
            </a:xfrm>
            <a:custGeom>
              <a:avLst/>
              <a:gdLst/>
              <a:ahLst/>
              <a:cxnLst/>
              <a:rect l="l" t="t" r="r" b="b"/>
              <a:pathLst>
                <a:path w="1338775" h="812800">
                  <a:moveTo>
                    <a:pt x="77676" y="0"/>
                  </a:moveTo>
                  <a:lnTo>
                    <a:pt x="1261100" y="0"/>
                  </a:lnTo>
                  <a:cubicBezTo>
                    <a:pt x="1303999" y="0"/>
                    <a:pt x="1338775" y="34777"/>
                    <a:pt x="1338775" y="77676"/>
                  </a:cubicBezTo>
                  <a:lnTo>
                    <a:pt x="1338775" y="735124"/>
                  </a:lnTo>
                  <a:cubicBezTo>
                    <a:pt x="1338775" y="778023"/>
                    <a:pt x="1303999" y="812800"/>
                    <a:pt x="1261100" y="812800"/>
                  </a:cubicBezTo>
                  <a:lnTo>
                    <a:pt x="77676" y="812800"/>
                  </a:lnTo>
                  <a:cubicBezTo>
                    <a:pt x="34777" y="812800"/>
                    <a:pt x="0" y="778023"/>
                    <a:pt x="0" y="735124"/>
                  </a:cubicBezTo>
                  <a:lnTo>
                    <a:pt x="0" y="77676"/>
                  </a:lnTo>
                  <a:cubicBezTo>
                    <a:pt x="0" y="34777"/>
                    <a:pt x="34777" y="0"/>
                    <a:pt x="77676" y="0"/>
                  </a:cubicBezTo>
                  <a:close/>
                </a:path>
              </a:pathLst>
            </a:custGeom>
            <a:solidFill>
              <a:srgbClr val="0020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8"/>
                </a:lnSpc>
              </a:pPr>
              <a:endParaRPr/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227750" y="4035804"/>
            <a:ext cx="979937" cy="788429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099131" y="5123868"/>
            <a:ext cx="3996951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00A7B5"/>
                </a:solidFill>
                <a:latin typeface="HK Grotesk Bold Bold"/>
              </a:rPr>
              <a:t>42,993</a:t>
            </a:r>
          </a:p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HK Grotesk Medium"/>
              </a:rPr>
              <a:t>Total Issues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880664" y="3451349"/>
            <a:ext cx="2816179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205B"/>
                </a:solidFill>
                <a:latin typeface="HK Grotesk Bold Bold"/>
              </a:rPr>
              <a:t>$30/hr.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A7B5"/>
                </a:solidFill>
                <a:latin typeface="HK Grotesk Medium"/>
              </a:rPr>
              <a:t>Fixing Cost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889717" y="5690605"/>
            <a:ext cx="2816179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00205B"/>
                </a:solidFill>
                <a:latin typeface="HK Grotesk Bold Bold"/>
              </a:rPr>
              <a:t>60 mins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A7B5"/>
                </a:solidFill>
                <a:latin typeface="HK Grotesk Medium"/>
              </a:rPr>
              <a:t>Avg. Resolution Time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2354238" y="4952688"/>
            <a:ext cx="4726961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00A7B5"/>
                </a:solidFill>
                <a:latin typeface="HK Grotesk Bold Bold"/>
              </a:rPr>
              <a:t>$1,289,790</a:t>
            </a:r>
          </a:p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HK Grotesk Medium"/>
              </a:rPr>
              <a:t>Total Resolution Cost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28700" y="895350"/>
            <a:ext cx="9891117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99"/>
              </a:lnSpc>
            </a:pPr>
            <a:r>
              <a:rPr lang="en-US" sz="4999">
                <a:solidFill>
                  <a:srgbClr val="007EB4"/>
                </a:solidFill>
                <a:latin typeface="Poppins Bold"/>
              </a:rPr>
              <a:t>CURRENT COST OF RESOLUTION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5" grpId="0"/>
      <p:bldP spid="36" grpId="0"/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3902180" y="3997851"/>
            <a:ext cx="6883886" cy="742060"/>
          </a:xfrm>
          <a:prstGeom prst="rect">
            <a:avLst/>
          </a:prstGeom>
          <a:solidFill>
            <a:srgbClr val="86EAE9">
              <a:alpha val="9804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726412" y="3997851"/>
            <a:ext cx="3929206" cy="742060"/>
            <a:chOff x="0" y="0"/>
            <a:chExt cx="5771410" cy="11061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772680" cy="1107440"/>
            </a:xfrm>
            <a:custGeom>
              <a:avLst/>
              <a:gdLst/>
              <a:ahLst/>
              <a:cxnLst/>
              <a:rect l="l" t="t" r="r" b="b"/>
              <a:pathLst>
                <a:path w="5772680" h="1107440">
                  <a:moveTo>
                    <a:pt x="5771410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772679" y="1107440"/>
                  </a:lnTo>
                  <a:lnTo>
                    <a:pt x="5772679" y="0"/>
                  </a:lnTo>
                  <a:close/>
                </a:path>
              </a:pathLst>
            </a:custGeom>
            <a:solidFill>
              <a:srgbClr val="00A7B5">
                <a:alpha val="8000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62990" y="172720"/>
              <a:ext cx="758600" cy="762000"/>
            </a:xfrm>
            <a:custGeom>
              <a:avLst/>
              <a:gdLst/>
              <a:ahLst/>
              <a:cxnLst/>
              <a:rect l="l" t="t" r="r" b="b"/>
              <a:pathLst>
                <a:path w="758600" h="762000">
                  <a:moveTo>
                    <a:pt x="379300" y="0"/>
                  </a:moveTo>
                  <a:cubicBezTo>
                    <a:pt x="589055" y="938"/>
                    <a:pt x="758600" y="171243"/>
                    <a:pt x="758600" y="381000"/>
                  </a:cubicBezTo>
                  <a:cubicBezTo>
                    <a:pt x="758600" y="590757"/>
                    <a:pt x="589055" y="761062"/>
                    <a:pt x="379300" y="762000"/>
                  </a:cubicBezTo>
                  <a:cubicBezTo>
                    <a:pt x="169545" y="761062"/>
                    <a:pt x="0" y="590757"/>
                    <a:pt x="0" y="381000"/>
                  </a:cubicBezTo>
                  <a:cubicBezTo>
                    <a:pt x="0" y="171243"/>
                    <a:pt x="169545" y="938"/>
                    <a:pt x="379300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AutoShape 10"/>
          <p:cNvSpPr/>
          <p:nvPr/>
        </p:nvSpPr>
        <p:spPr>
          <a:xfrm>
            <a:off x="3902180" y="4867149"/>
            <a:ext cx="6883886" cy="742060"/>
          </a:xfrm>
          <a:prstGeom prst="rect">
            <a:avLst/>
          </a:prstGeom>
          <a:solidFill>
            <a:srgbClr val="3EDAD8">
              <a:alpha val="9804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726412" y="4867149"/>
            <a:ext cx="3945803" cy="742060"/>
            <a:chOff x="0" y="0"/>
            <a:chExt cx="5795789" cy="11061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797058" cy="1107440"/>
            </a:xfrm>
            <a:custGeom>
              <a:avLst/>
              <a:gdLst/>
              <a:ahLst/>
              <a:cxnLst/>
              <a:rect l="l" t="t" r="r" b="b"/>
              <a:pathLst>
                <a:path w="5797058" h="1107440">
                  <a:moveTo>
                    <a:pt x="5795788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797058" y="1107440"/>
                  </a:lnTo>
                  <a:lnTo>
                    <a:pt x="5797058" y="0"/>
                  </a:lnTo>
                  <a:close/>
                </a:path>
              </a:pathLst>
            </a:custGeom>
            <a:solidFill>
              <a:srgbClr val="007EB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62990" y="172720"/>
              <a:ext cx="758600" cy="762000"/>
            </a:xfrm>
            <a:custGeom>
              <a:avLst/>
              <a:gdLst/>
              <a:ahLst/>
              <a:cxnLst/>
              <a:rect l="l" t="t" r="r" b="b"/>
              <a:pathLst>
                <a:path w="758600" h="762000">
                  <a:moveTo>
                    <a:pt x="379300" y="0"/>
                  </a:moveTo>
                  <a:cubicBezTo>
                    <a:pt x="589055" y="938"/>
                    <a:pt x="758600" y="171243"/>
                    <a:pt x="758600" y="381000"/>
                  </a:cubicBezTo>
                  <a:cubicBezTo>
                    <a:pt x="758600" y="590757"/>
                    <a:pt x="589055" y="761062"/>
                    <a:pt x="379300" y="762000"/>
                  </a:cubicBezTo>
                  <a:cubicBezTo>
                    <a:pt x="169545" y="761062"/>
                    <a:pt x="0" y="590757"/>
                    <a:pt x="0" y="381000"/>
                  </a:cubicBezTo>
                  <a:cubicBezTo>
                    <a:pt x="0" y="171243"/>
                    <a:pt x="169545" y="938"/>
                    <a:pt x="3793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AutoShape 14"/>
          <p:cNvSpPr/>
          <p:nvPr/>
        </p:nvSpPr>
        <p:spPr>
          <a:xfrm>
            <a:off x="3879600" y="6586182"/>
            <a:ext cx="6883886" cy="742060"/>
          </a:xfrm>
          <a:prstGeom prst="rect">
            <a:avLst/>
          </a:prstGeom>
          <a:solidFill>
            <a:srgbClr val="3EDAD8">
              <a:alpha val="9804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703832" y="6589595"/>
            <a:ext cx="3945803" cy="742060"/>
            <a:chOff x="0" y="0"/>
            <a:chExt cx="5795789" cy="110617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797058" cy="1107440"/>
            </a:xfrm>
            <a:custGeom>
              <a:avLst/>
              <a:gdLst/>
              <a:ahLst/>
              <a:cxnLst/>
              <a:rect l="l" t="t" r="r" b="b"/>
              <a:pathLst>
                <a:path w="5797058" h="1107440">
                  <a:moveTo>
                    <a:pt x="5795788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797058" y="1107440"/>
                  </a:lnTo>
                  <a:lnTo>
                    <a:pt x="5797058" y="0"/>
                  </a:lnTo>
                  <a:close/>
                </a:path>
              </a:pathLst>
            </a:custGeom>
            <a:solidFill>
              <a:srgbClr val="00A7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62990" y="172720"/>
              <a:ext cx="758600" cy="762000"/>
            </a:xfrm>
            <a:custGeom>
              <a:avLst/>
              <a:gdLst/>
              <a:ahLst/>
              <a:cxnLst/>
              <a:rect l="l" t="t" r="r" b="b"/>
              <a:pathLst>
                <a:path w="758600" h="762000">
                  <a:moveTo>
                    <a:pt x="379300" y="0"/>
                  </a:moveTo>
                  <a:cubicBezTo>
                    <a:pt x="589055" y="938"/>
                    <a:pt x="758600" y="171243"/>
                    <a:pt x="758600" y="381000"/>
                  </a:cubicBezTo>
                  <a:cubicBezTo>
                    <a:pt x="758600" y="590757"/>
                    <a:pt x="589055" y="761062"/>
                    <a:pt x="379300" y="762000"/>
                  </a:cubicBezTo>
                  <a:cubicBezTo>
                    <a:pt x="169545" y="761062"/>
                    <a:pt x="0" y="590757"/>
                    <a:pt x="0" y="381000"/>
                  </a:cubicBezTo>
                  <a:cubicBezTo>
                    <a:pt x="0" y="171243"/>
                    <a:pt x="169545" y="938"/>
                    <a:pt x="3793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556239" y="2587206"/>
            <a:ext cx="545583" cy="545583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614323" y="2645289"/>
            <a:ext cx="429416" cy="42941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446656" y="2587206"/>
            <a:ext cx="545583" cy="545583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504740" y="2645289"/>
            <a:ext cx="429416" cy="42941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9337073" y="2587206"/>
            <a:ext cx="545583" cy="54558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9395156" y="2645289"/>
            <a:ext cx="429416" cy="429416"/>
          </a:xfrm>
          <a:prstGeom prst="rect">
            <a:avLst/>
          </a:prstGeom>
        </p:spPr>
      </p:pic>
      <p:sp>
        <p:nvSpPr>
          <p:cNvPr id="24" name="AutoShape 24"/>
          <p:cNvSpPr/>
          <p:nvPr/>
        </p:nvSpPr>
        <p:spPr>
          <a:xfrm>
            <a:off x="3879600" y="5722528"/>
            <a:ext cx="6906466" cy="742060"/>
          </a:xfrm>
          <a:prstGeom prst="rect">
            <a:avLst/>
          </a:prstGeom>
          <a:solidFill>
            <a:srgbClr val="37C9EF">
              <a:alpha val="9804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703832" y="5722528"/>
            <a:ext cx="3951786" cy="742060"/>
            <a:chOff x="0" y="0"/>
            <a:chExt cx="5804577" cy="110617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805847" cy="1107440"/>
            </a:xfrm>
            <a:custGeom>
              <a:avLst/>
              <a:gdLst/>
              <a:ahLst/>
              <a:cxnLst/>
              <a:rect l="l" t="t" r="r" b="b"/>
              <a:pathLst>
                <a:path w="5805847" h="1107440">
                  <a:moveTo>
                    <a:pt x="580457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805847" y="1107440"/>
                  </a:lnTo>
                  <a:lnTo>
                    <a:pt x="5805847" y="0"/>
                  </a:lnTo>
                  <a:close/>
                </a:path>
              </a:pathLst>
            </a:custGeom>
            <a:solidFill>
              <a:srgbClr val="007EB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62990" y="172720"/>
              <a:ext cx="758600" cy="762000"/>
            </a:xfrm>
            <a:custGeom>
              <a:avLst/>
              <a:gdLst/>
              <a:ahLst/>
              <a:cxnLst/>
              <a:rect l="l" t="t" r="r" b="b"/>
              <a:pathLst>
                <a:path w="758600" h="762000">
                  <a:moveTo>
                    <a:pt x="379300" y="0"/>
                  </a:moveTo>
                  <a:cubicBezTo>
                    <a:pt x="589055" y="938"/>
                    <a:pt x="758600" y="171243"/>
                    <a:pt x="758600" y="381000"/>
                  </a:cubicBezTo>
                  <a:cubicBezTo>
                    <a:pt x="758600" y="590757"/>
                    <a:pt x="589055" y="761062"/>
                    <a:pt x="379300" y="762000"/>
                  </a:cubicBezTo>
                  <a:cubicBezTo>
                    <a:pt x="169545" y="761062"/>
                    <a:pt x="0" y="590757"/>
                    <a:pt x="0" y="381000"/>
                  </a:cubicBezTo>
                  <a:cubicBezTo>
                    <a:pt x="0" y="171243"/>
                    <a:pt x="169545" y="938"/>
                    <a:pt x="3793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AutoShape 28"/>
          <p:cNvSpPr/>
          <p:nvPr/>
        </p:nvSpPr>
        <p:spPr>
          <a:xfrm>
            <a:off x="3879600" y="7464465"/>
            <a:ext cx="6906466" cy="742060"/>
          </a:xfrm>
          <a:prstGeom prst="rect">
            <a:avLst/>
          </a:prstGeom>
          <a:solidFill>
            <a:srgbClr val="37C9EF">
              <a:alpha val="9804"/>
            </a:srgbClr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703832" y="7464465"/>
            <a:ext cx="3951786" cy="742060"/>
            <a:chOff x="0" y="0"/>
            <a:chExt cx="5804577" cy="110617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805847" cy="1107440"/>
            </a:xfrm>
            <a:custGeom>
              <a:avLst/>
              <a:gdLst/>
              <a:ahLst/>
              <a:cxnLst/>
              <a:rect l="l" t="t" r="r" b="b"/>
              <a:pathLst>
                <a:path w="5805847" h="1107440">
                  <a:moveTo>
                    <a:pt x="5804577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5805847" y="1107440"/>
                  </a:lnTo>
                  <a:lnTo>
                    <a:pt x="5805847" y="0"/>
                  </a:lnTo>
                  <a:close/>
                </a:path>
              </a:pathLst>
            </a:custGeom>
            <a:solidFill>
              <a:srgbClr val="00205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162990" y="172720"/>
              <a:ext cx="758600" cy="762000"/>
            </a:xfrm>
            <a:custGeom>
              <a:avLst/>
              <a:gdLst/>
              <a:ahLst/>
              <a:cxnLst/>
              <a:rect l="l" t="t" r="r" b="b"/>
              <a:pathLst>
                <a:path w="758600" h="762000">
                  <a:moveTo>
                    <a:pt x="379300" y="0"/>
                  </a:moveTo>
                  <a:cubicBezTo>
                    <a:pt x="589055" y="938"/>
                    <a:pt x="758600" y="171243"/>
                    <a:pt x="758600" y="381000"/>
                  </a:cubicBezTo>
                  <a:cubicBezTo>
                    <a:pt x="758600" y="590757"/>
                    <a:pt x="589055" y="761062"/>
                    <a:pt x="379300" y="762000"/>
                  </a:cubicBezTo>
                  <a:cubicBezTo>
                    <a:pt x="169545" y="761062"/>
                    <a:pt x="0" y="590757"/>
                    <a:pt x="0" y="381000"/>
                  </a:cubicBezTo>
                  <a:cubicBezTo>
                    <a:pt x="0" y="171243"/>
                    <a:pt x="169545" y="938"/>
                    <a:pt x="3793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934452" y="7699653"/>
            <a:ext cx="292058" cy="301373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904998" y="5950190"/>
            <a:ext cx="365976" cy="278142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947623" y="6828187"/>
            <a:ext cx="319140" cy="278449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970024" y="4228438"/>
            <a:ext cx="292883" cy="254808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973627" y="5095483"/>
            <a:ext cx="307346" cy="307346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11424241" y="2251909"/>
            <a:ext cx="5685391" cy="6714602"/>
            <a:chOff x="0" y="0"/>
            <a:chExt cx="2427692" cy="2867171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427692" cy="2867171"/>
            </a:xfrm>
            <a:custGeom>
              <a:avLst/>
              <a:gdLst/>
              <a:ahLst/>
              <a:cxnLst/>
              <a:rect l="l" t="t" r="r" b="b"/>
              <a:pathLst>
                <a:path w="2427692" h="2867171">
                  <a:moveTo>
                    <a:pt x="2303232" y="2867171"/>
                  </a:moveTo>
                  <a:lnTo>
                    <a:pt x="124460" y="2867171"/>
                  </a:lnTo>
                  <a:cubicBezTo>
                    <a:pt x="55880" y="2867171"/>
                    <a:pt x="0" y="2811291"/>
                    <a:pt x="0" y="274271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303232" y="0"/>
                  </a:lnTo>
                  <a:cubicBezTo>
                    <a:pt x="2371812" y="0"/>
                    <a:pt x="2427692" y="55880"/>
                    <a:pt x="2427692" y="124460"/>
                  </a:cubicBezTo>
                  <a:lnTo>
                    <a:pt x="2427692" y="2742711"/>
                  </a:lnTo>
                  <a:cubicBezTo>
                    <a:pt x="2427692" y="2811291"/>
                    <a:pt x="2371812" y="2867171"/>
                    <a:pt x="2303232" y="2867171"/>
                  </a:cubicBezTo>
                  <a:close/>
                </a:path>
              </a:pathLst>
            </a:custGeom>
            <a:solidFill>
              <a:srgbClr val="00205B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12097681" y="7337227"/>
            <a:ext cx="701284" cy="692359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12165929" y="4195068"/>
            <a:ext cx="542327" cy="63616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12054124" y="5759391"/>
            <a:ext cx="654132" cy="711013"/>
          </a:xfrm>
          <a:prstGeom prst="rect">
            <a:avLst/>
          </a:prstGeom>
        </p:spPr>
      </p:pic>
      <p:sp>
        <p:nvSpPr>
          <p:cNvPr id="50" name="TextBox 50"/>
          <p:cNvSpPr txBox="1"/>
          <p:nvPr/>
        </p:nvSpPr>
        <p:spPr>
          <a:xfrm>
            <a:off x="1574241" y="4246448"/>
            <a:ext cx="253035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HK Grotesk Bold"/>
              </a:rPr>
              <a:t>% Reduction in Issues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574241" y="5115747"/>
            <a:ext cx="253035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HK Grotesk Bold"/>
              </a:rPr>
              <a:t>Reduction in Issues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551661" y="6838192"/>
            <a:ext cx="2749571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HK Grotesk Bold"/>
              </a:rPr>
              <a:t>Implementation Cost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5241145" y="4262533"/>
            <a:ext cx="1171025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"/>
              </a:lnSpc>
            </a:pPr>
            <a:r>
              <a:rPr lang="en-US" sz="1528">
                <a:solidFill>
                  <a:srgbClr val="191919"/>
                </a:solidFill>
                <a:latin typeface="HK Grotesk Light"/>
              </a:rPr>
              <a:t>25%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253335" y="5130034"/>
            <a:ext cx="1171025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"/>
              </a:lnSpc>
            </a:pPr>
            <a:r>
              <a:rPr lang="en-US" sz="1528">
                <a:solidFill>
                  <a:srgbClr val="191919"/>
                </a:solidFill>
                <a:latin typeface="HK Grotesk Light"/>
              </a:rPr>
              <a:t>32,245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110728" y="4262533"/>
            <a:ext cx="1171025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"/>
              </a:lnSpc>
            </a:pPr>
            <a:r>
              <a:rPr lang="en-US" sz="1528" dirty="0">
                <a:solidFill>
                  <a:srgbClr val="191919"/>
                </a:solidFill>
                <a:latin typeface="HK Grotesk Light"/>
              </a:rPr>
              <a:t>24%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134144" y="5125331"/>
            <a:ext cx="1171025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"/>
              </a:lnSpc>
            </a:pPr>
            <a:r>
              <a:rPr lang="en-US" sz="1528" dirty="0">
                <a:solidFill>
                  <a:srgbClr val="191919"/>
                </a:solidFill>
                <a:latin typeface="HK Grotesk Light"/>
              </a:rPr>
              <a:t>38,694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980312" y="4262533"/>
            <a:ext cx="1171025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"/>
              </a:lnSpc>
            </a:pPr>
            <a:r>
              <a:rPr lang="en-US" sz="1528">
                <a:solidFill>
                  <a:srgbClr val="191919"/>
                </a:solidFill>
                <a:latin typeface="HK Grotesk Light"/>
              </a:rPr>
              <a:t>30%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027142" y="5125331"/>
            <a:ext cx="1171025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"/>
              </a:lnSpc>
            </a:pPr>
            <a:r>
              <a:rPr lang="en-US" sz="1528">
                <a:solidFill>
                  <a:srgbClr val="191919"/>
                </a:solidFill>
                <a:latin typeface="HK Grotesk Light"/>
              </a:rPr>
              <a:t>36,544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127300" y="3361455"/>
            <a:ext cx="3528318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dirty="0">
                <a:solidFill>
                  <a:srgbClr val="191919"/>
                </a:solidFill>
                <a:latin typeface="HK Grotesk Bold"/>
              </a:rPr>
              <a:t>Recommendation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4988993" y="3247089"/>
            <a:ext cx="156518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"/>
              </a:lnSpc>
            </a:pPr>
            <a:r>
              <a:rPr lang="en-US" sz="1528">
                <a:solidFill>
                  <a:srgbClr val="191919"/>
                </a:solidFill>
                <a:latin typeface="HK Grotesk Bold"/>
              </a:rPr>
              <a:t>Robust Ticketing</a:t>
            </a:r>
          </a:p>
          <a:p>
            <a:pPr algn="ctr">
              <a:lnSpc>
                <a:spcPts val="1833"/>
              </a:lnSpc>
            </a:pPr>
            <a:r>
              <a:rPr lang="en-US" sz="1528">
                <a:solidFill>
                  <a:srgbClr val="191919"/>
                </a:solidFill>
                <a:latin typeface="HK Grotesk Bold"/>
              </a:rPr>
              <a:t>System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6887549" y="3247089"/>
            <a:ext cx="156518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"/>
              </a:lnSpc>
            </a:pPr>
            <a:r>
              <a:rPr lang="en-US" sz="1528">
                <a:solidFill>
                  <a:srgbClr val="191919"/>
                </a:solidFill>
                <a:latin typeface="HK Grotesk Bold"/>
              </a:rPr>
              <a:t>Employee Training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8791241" y="3247089"/>
            <a:ext cx="1565181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"/>
              </a:lnSpc>
            </a:pPr>
            <a:r>
              <a:rPr lang="en-US" sz="1528">
                <a:solidFill>
                  <a:srgbClr val="191919"/>
                </a:solidFill>
                <a:latin typeface="HK Grotesk Bold"/>
              </a:rPr>
              <a:t>Asset Management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551661" y="5971125"/>
            <a:ext cx="253035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HK Grotesk Bold"/>
              </a:rPr>
              <a:t>Cost Estimate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551661" y="7713062"/>
            <a:ext cx="2749571" cy="280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 sz="1800" dirty="0">
                <a:solidFill>
                  <a:srgbClr val="FFFFFF"/>
                </a:solidFill>
                <a:latin typeface="HK Grotesk Bold"/>
              </a:rPr>
              <a:t>Total Cost Savings: Year 1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5221694" y="5980650"/>
            <a:ext cx="1171025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"/>
              </a:lnSpc>
            </a:pPr>
            <a:r>
              <a:rPr lang="en-US" sz="1528">
                <a:solidFill>
                  <a:srgbClr val="191919"/>
                </a:solidFill>
                <a:latin typeface="HK Grotesk Bold"/>
              </a:rPr>
              <a:t>$967,343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7084627" y="5980650"/>
            <a:ext cx="1171025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"/>
              </a:lnSpc>
            </a:pPr>
            <a:r>
              <a:rPr lang="en-US" sz="1528">
                <a:solidFill>
                  <a:srgbClr val="191919"/>
                </a:solidFill>
                <a:latin typeface="HK Grotesk Bold"/>
              </a:rPr>
              <a:t>$1,160,811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8947561" y="5980650"/>
            <a:ext cx="1171025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"/>
              </a:lnSpc>
            </a:pPr>
            <a:r>
              <a:rPr lang="en-US" sz="1528">
                <a:solidFill>
                  <a:srgbClr val="191919"/>
                </a:solidFill>
                <a:latin typeface="HK Grotesk Bold"/>
              </a:rPr>
              <a:t>$1,096,322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7111564" y="6843965"/>
            <a:ext cx="1171025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"/>
              </a:lnSpc>
            </a:pPr>
            <a:r>
              <a:rPr lang="en-US" sz="1528">
                <a:solidFill>
                  <a:srgbClr val="191919"/>
                </a:solidFill>
                <a:latin typeface="HK Grotesk Light"/>
              </a:rPr>
              <a:t>$10,000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8996115" y="6833048"/>
            <a:ext cx="1171025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"/>
              </a:lnSpc>
            </a:pPr>
            <a:r>
              <a:rPr lang="en-US" sz="1528">
                <a:solidFill>
                  <a:srgbClr val="191919"/>
                </a:solidFill>
                <a:latin typeface="HK Grotesk Light"/>
              </a:rPr>
              <a:t>$50,000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5292828" y="7722587"/>
            <a:ext cx="1171025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"/>
              </a:lnSpc>
            </a:pPr>
            <a:r>
              <a:rPr lang="en-US" sz="1528">
                <a:solidFill>
                  <a:srgbClr val="191919"/>
                </a:solidFill>
                <a:latin typeface="HK Grotesk Bold"/>
              </a:rPr>
              <a:t>$292,448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7155762" y="7722587"/>
            <a:ext cx="1171025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"/>
              </a:lnSpc>
            </a:pPr>
            <a:r>
              <a:rPr lang="en-US" sz="1528">
                <a:solidFill>
                  <a:srgbClr val="191919"/>
                </a:solidFill>
                <a:latin typeface="HK Grotesk Bold"/>
              </a:rPr>
              <a:t>$299,550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9018695" y="7722587"/>
            <a:ext cx="1171025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"/>
              </a:lnSpc>
            </a:pPr>
            <a:r>
              <a:rPr lang="en-US" sz="1528">
                <a:solidFill>
                  <a:srgbClr val="191919"/>
                </a:solidFill>
                <a:latin typeface="HK Grotesk Bold"/>
              </a:rPr>
              <a:t>$336,937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042749" y="895350"/>
            <a:ext cx="13488406" cy="852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 dirty="0">
                <a:solidFill>
                  <a:srgbClr val="007EB4"/>
                </a:solidFill>
                <a:latin typeface="Poppins Bold"/>
              </a:rPr>
              <a:t>YEAR 1: ESTIMATED COST VS. SAVINGS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726412" y="9001126"/>
            <a:ext cx="3240881" cy="25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000000"/>
                </a:solidFill>
                <a:latin typeface="Canva Sans Italics"/>
              </a:rPr>
              <a:t>*Include industry-based estimates 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5221940" y="6839614"/>
            <a:ext cx="1171025" cy="238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"/>
              </a:lnSpc>
            </a:pPr>
            <a:r>
              <a:rPr lang="en-US" sz="1528">
                <a:solidFill>
                  <a:srgbClr val="191919"/>
                </a:solidFill>
                <a:latin typeface="HK Grotesk Light"/>
              </a:rPr>
              <a:t>$30,000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13158491" y="4042985"/>
            <a:ext cx="3438504" cy="111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0"/>
              </a:lnSpc>
            </a:pPr>
            <a:r>
              <a:rPr lang="en-US" sz="4816">
                <a:solidFill>
                  <a:srgbClr val="00A7B5"/>
                </a:solidFill>
                <a:latin typeface="HK Grotesk Bold"/>
              </a:rPr>
              <a:t>~17K</a:t>
            </a:r>
          </a:p>
          <a:p>
            <a:pPr>
              <a:lnSpc>
                <a:spcPts val="2890"/>
              </a:lnSpc>
            </a:pPr>
            <a:r>
              <a:rPr lang="en-US" sz="2408">
                <a:solidFill>
                  <a:srgbClr val="FFFFFF"/>
                </a:solidFill>
                <a:latin typeface="HK Grotesk Bold"/>
              </a:rPr>
              <a:t>Reduction in Issues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12228481" y="3065181"/>
            <a:ext cx="4368514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FEFEFE"/>
                </a:solidFill>
                <a:latin typeface="HK Grotesk Bold"/>
              </a:rPr>
              <a:t>Full Implementation</a:t>
            </a:r>
          </a:p>
        </p:txBody>
      </p:sp>
      <p:sp>
        <p:nvSpPr>
          <p:cNvPr id="87" name="TextBox 54">
            <a:extLst>
              <a:ext uri="{FF2B5EF4-FFF2-40B4-BE49-F238E27FC236}">
                <a16:creationId xmlns:a16="http://schemas.microsoft.com/office/drawing/2014/main" id="{DCC2B416-00A8-46A3-B65D-E058F1654B33}"/>
              </a:ext>
            </a:extLst>
          </p:cNvPr>
          <p:cNvSpPr txBox="1"/>
          <p:nvPr/>
        </p:nvSpPr>
        <p:spPr>
          <a:xfrm>
            <a:off x="4817045" y="5134300"/>
            <a:ext cx="2207798" cy="231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3"/>
              </a:lnSpc>
            </a:pPr>
            <a:r>
              <a:rPr lang="en-US" sz="1528">
                <a:solidFill>
                  <a:srgbClr val="191919"/>
                </a:solidFill>
                <a:latin typeface="HK Grotesk Light"/>
              </a:rPr>
              <a:t>42,993 – 25% of 42,993</a:t>
            </a:r>
          </a:p>
        </p:txBody>
      </p:sp>
      <p:sp>
        <p:nvSpPr>
          <p:cNvPr id="89" name="TextBox 54">
            <a:extLst>
              <a:ext uri="{FF2B5EF4-FFF2-40B4-BE49-F238E27FC236}">
                <a16:creationId xmlns:a16="http://schemas.microsoft.com/office/drawing/2014/main" id="{0B7F5152-35BF-6E2F-197F-3EC3EF5E34D2}"/>
              </a:ext>
            </a:extLst>
          </p:cNvPr>
          <p:cNvSpPr txBox="1"/>
          <p:nvPr/>
        </p:nvSpPr>
        <p:spPr>
          <a:xfrm>
            <a:off x="4773926" y="5983783"/>
            <a:ext cx="2207798" cy="231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3"/>
              </a:lnSpc>
            </a:pPr>
            <a:r>
              <a:rPr lang="en-US" sz="1528">
                <a:solidFill>
                  <a:srgbClr val="191919"/>
                </a:solidFill>
                <a:latin typeface="HK Grotesk Light"/>
              </a:rPr>
              <a:t>32,245 x $30</a:t>
            </a:r>
          </a:p>
        </p:txBody>
      </p:sp>
      <p:sp>
        <p:nvSpPr>
          <p:cNvPr id="90" name="TextBox 54">
            <a:extLst>
              <a:ext uri="{FF2B5EF4-FFF2-40B4-BE49-F238E27FC236}">
                <a16:creationId xmlns:a16="http://schemas.microsoft.com/office/drawing/2014/main" id="{B3D998F6-2600-85A5-1CA0-EF27CF5D66AD}"/>
              </a:ext>
            </a:extLst>
          </p:cNvPr>
          <p:cNvSpPr txBox="1"/>
          <p:nvPr/>
        </p:nvSpPr>
        <p:spPr>
          <a:xfrm>
            <a:off x="4739699" y="7652875"/>
            <a:ext cx="2394445" cy="462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33"/>
              </a:lnSpc>
            </a:pPr>
            <a:r>
              <a:rPr lang="en-US" sz="1528">
                <a:solidFill>
                  <a:srgbClr val="191919"/>
                </a:solidFill>
                <a:latin typeface="HK Grotesk Light"/>
              </a:rPr>
              <a:t>$1,289,790 -  $967,343 </a:t>
            </a:r>
          </a:p>
          <a:p>
            <a:pPr algn="ctr">
              <a:lnSpc>
                <a:spcPts val="1833"/>
              </a:lnSpc>
            </a:pPr>
            <a:r>
              <a:rPr lang="en-US" sz="1528">
                <a:solidFill>
                  <a:srgbClr val="191919"/>
                </a:solidFill>
                <a:latin typeface="HK Grotesk Light"/>
              </a:rPr>
              <a:t>- $30,000</a:t>
            </a:r>
          </a:p>
        </p:txBody>
      </p:sp>
      <p:sp>
        <p:nvSpPr>
          <p:cNvPr id="92" name="TextBox 85">
            <a:extLst>
              <a:ext uri="{FF2B5EF4-FFF2-40B4-BE49-F238E27FC236}">
                <a16:creationId xmlns:a16="http://schemas.microsoft.com/office/drawing/2014/main" id="{B312E797-CD6F-E844-DF15-45E16BCD5504}"/>
              </a:ext>
            </a:extLst>
          </p:cNvPr>
          <p:cNvSpPr txBox="1"/>
          <p:nvPr/>
        </p:nvSpPr>
        <p:spPr>
          <a:xfrm>
            <a:off x="13158491" y="5557244"/>
            <a:ext cx="3438504" cy="111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0"/>
              </a:lnSpc>
            </a:pPr>
            <a:r>
              <a:rPr lang="en-US" sz="4816">
                <a:solidFill>
                  <a:srgbClr val="00A7B5"/>
                </a:solidFill>
                <a:latin typeface="HK Grotesk Bold"/>
              </a:rPr>
              <a:t>40 mins</a:t>
            </a:r>
          </a:p>
          <a:p>
            <a:pPr>
              <a:lnSpc>
                <a:spcPts val="2890"/>
              </a:lnSpc>
            </a:pPr>
            <a:r>
              <a:rPr lang="en-US" sz="2408">
                <a:solidFill>
                  <a:srgbClr val="FFFFFF"/>
                </a:solidFill>
                <a:latin typeface="HK Grotesk Bold"/>
              </a:rPr>
              <a:t>Average Resolution Time </a:t>
            </a:r>
          </a:p>
        </p:txBody>
      </p:sp>
      <p:sp>
        <p:nvSpPr>
          <p:cNvPr id="93" name="TextBox 85">
            <a:extLst>
              <a:ext uri="{FF2B5EF4-FFF2-40B4-BE49-F238E27FC236}">
                <a16:creationId xmlns:a16="http://schemas.microsoft.com/office/drawing/2014/main" id="{A002C6CD-E968-EBEA-0528-5BCD0D853552}"/>
              </a:ext>
            </a:extLst>
          </p:cNvPr>
          <p:cNvSpPr txBox="1"/>
          <p:nvPr/>
        </p:nvSpPr>
        <p:spPr>
          <a:xfrm>
            <a:off x="13158491" y="7077739"/>
            <a:ext cx="3438504" cy="111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0"/>
              </a:lnSpc>
            </a:pPr>
            <a:r>
              <a:rPr lang="en-US" sz="4816">
                <a:solidFill>
                  <a:srgbClr val="00A7B5"/>
                </a:solidFill>
                <a:latin typeface="HK Grotesk Bold"/>
              </a:rPr>
              <a:t>$773k</a:t>
            </a:r>
          </a:p>
          <a:p>
            <a:pPr>
              <a:lnSpc>
                <a:spcPts val="2890"/>
              </a:lnSpc>
            </a:pPr>
            <a:r>
              <a:rPr lang="en-US" sz="2408">
                <a:solidFill>
                  <a:srgbClr val="FFFFFF"/>
                </a:solidFill>
                <a:latin typeface="HK Grotesk Bold"/>
              </a:rPr>
              <a:t>Estimate Savings </a:t>
            </a:r>
          </a:p>
        </p:txBody>
      </p:sp>
      <p:sp>
        <p:nvSpPr>
          <p:cNvPr id="3" name="TextBox 74">
            <a:extLst>
              <a:ext uri="{FF2B5EF4-FFF2-40B4-BE49-F238E27FC236}">
                <a16:creationId xmlns:a16="http://schemas.microsoft.com/office/drawing/2014/main" id="{5FB89F45-DDED-D445-1D88-A25E400C265C}"/>
              </a:ext>
            </a:extLst>
          </p:cNvPr>
          <p:cNvSpPr txBox="1"/>
          <p:nvPr/>
        </p:nvSpPr>
        <p:spPr>
          <a:xfrm>
            <a:off x="15158659" y="8990305"/>
            <a:ext cx="1948159" cy="241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1200" dirty="0">
                <a:solidFill>
                  <a:srgbClr val="00A7B5"/>
                </a:solidFill>
                <a:latin typeface="Canva Sans Italics"/>
                <a:hlinkClick r:id="rId3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for Pro Forma</a:t>
            </a:r>
            <a:endParaRPr lang="en-US" sz="1200" dirty="0">
              <a:solidFill>
                <a:srgbClr val="00A7B5"/>
              </a:solidFill>
              <a:latin typeface="Canva Sans Itali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57" grpId="0"/>
      <p:bldP spid="58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84" grpId="0"/>
      <p:bldP spid="85" grpId="0"/>
      <p:bldP spid="86" grpId="0"/>
      <p:bldP spid="87" grpId="0"/>
      <p:bldP spid="87" grpId="1"/>
      <p:bldP spid="89" grpId="0"/>
      <p:bldP spid="89" grpId="1"/>
      <p:bldP spid="90" grpId="0"/>
      <p:bldP spid="90" grpId="1"/>
      <p:bldP spid="92" grpId="0"/>
      <p:bldP spid="9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7655" t="11211" r="4444" b="145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90048" y="-421713"/>
            <a:ext cx="5143500" cy="11130425"/>
            <a:chOff x="0" y="0"/>
            <a:chExt cx="812800" cy="17588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1758882"/>
            </a:xfrm>
            <a:custGeom>
              <a:avLst/>
              <a:gdLst/>
              <a:ahLst/>
              <a:cxnLst/>
              <a:rect l="l" t="t" r="r" b="b"/>
              <a:pathLst>
                <a:path w="812800" h="1758882">
                  <a:moveTo>
                    <a:pt x="0" y="0"/>
                  </a:moveTo>
                  <a:lnTo>
                    <a:pt x="812800" y="0"/>
                  </a:lnTo>
                  <a:lnTo>
                    <a:pt x="812800" y="1758882"/>
                  </a:lnTo>
                  <a:lnTo>
                    <a:pt x="0" y="1758882"/>
                  </a:lnTo>
                  <a:close/>
                </a:path>
              </a:pathLst>
            </a:custGeom>
            <a:solidFill>
              <a:srgbClr val="00A7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09738" y="2123577"/>
            <a:ext cx="4225331" cy="2025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>
                <a:solidFill>
                  <a:srgbClr val="FFFFFF"/>
                </a:solidFill>
                <a:latin typeface="Fira Sans Medium Bold"/>
              </a:rPr>
              <a:t>The </a:t>
            </a:r>
          </a:p>
          <a:p>
            <a:pPr marL="0" lvl="0" indent="0">
              <a:lnSpc>
                <a:spcPts val="792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Fira Sans Medium Bold"/>
              </a:rPr>
              <a:t>Scope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90048" y="5119688"/>
            <a:ext cx="5143500" cy="6022469"/>
            <a:chOff x="0" y="0"/>
            <a:chExt cx="812800" cy="9516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951699"/>
            </a:xfrm>
            <a:custGeom>
              <a:avLst/>
              <a:gdLst/>
              <a:ahLst/>
              <a:cxnLst/>
              <a:rect l="l" t="t" r="r" b="b"/>
              <a:pathLst>
                <a:path w="812800" h="951699">
                  <a:moveTo>
                    <a:pt x="0" y="0"/>
                  </a:moveTo>
                  <a:lnTo>
                    <a:pt x="812800" y="0"/>
                  </a:lnTo>
                  <a:lnTo>
                    <a:pt x="812800" y="951699"/>
                  </a:lnTo>
                  <a:lnTo>
                    <a:pt x="0" y="951699"/>
                  </a:lnTo>
                  <a:close/>
                </a:path>
              </a:pathLst>
            </a:custGeom>
            <a:solidFill>
              <a:srgbClr val="111B3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09738" y="5582641"/>
            <a:ext cx="4856031" cy="308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9"/>
              </a:lnSpc>
              <a:spcBef>
                <a:spcPct val="0"/>
              </a:spcBef>
            </a:pPr>
            <a:r>
              <a:rPr lang="en-US" sz="3506">
                <a:solidFill>
                  <a:srgbClr val="FFFFFF"/>
                </a:solidFill>
                <a:latin typeface="Fira Sans Medium"/>
              </a:rPr>
              <a:t>To address financial limitations and analyze and determine ways to prolong the lifespan of endpoint devices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59964" y="-142382"/>
            <a:ext cx="18679550" cy="10571764"/>
            <a:chOff x="0" y="0"/>
            <a:chExt cx="4919717" cy="2784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9717" cy="2784333"/>
            </a:xfrm>
            <a:custGeom>
              <a:avLst/>
              <a:gdLst/>
              <a:ahLst/>
              <a:cxnLst/>
              <a:rect l="l" t="t" r="r" b="b"/>
              <a:pathLst>
                <a:path w="4919717" h="2784333">
                  <a:moveTo>
                    <a:pt x="0" y="0"/>
                  </a:moveTo>
                  <a:lnTo>
                    <a:pt x="4919717" y="0"/>
                  </a:lnTo>
                  <a:lnTo>
                    <a:pt x="4919717" y="2784333"/>
                  </a:lnTo>
                  <a:lnTo>
                    <a:pt x="0" y="2784333"/>
                  </a:lnTo>
                  <a:close/>
                </a:path>
              </a:pathLst>
            </a:custGeom>
            <a:solidFill>
              <a:srgbClr val="111B3D">
                <a:alpha val="8862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67552" y="5337526"/>
            <a:ext cx="3493279" cy="606425"/>
            <a:chOff x="0" y="0"/>
            <a:chExt cx="4657706" cy="808567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76784"/>
            <a:stretch>
              <a:fillRect/>
            </a:stretch>
          </p:blipFill>
          <p:spPr>
            <a:xfrm>
              <a:off x="2019226" y="304257"/>
              <a:ext cx="619253" cy="200054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0" y="76200"/>
              <a:ext cx="2165898" cy="732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>
                  <a:solidFill>
                    <a:srgbClr val="FFFFFF"/>
                  </a:solidFill>
                  <a:latin typeface="HK Grotesk Medium"/>
                </a:rPr>
                <a:t>42k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491808" y="76200"/>
              <a:ext cx="2165898" cy="732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 dirty="0">
                  <a:solidFill>
                    <a:srgbClr val="FFFFFF"/>
                  </a:solidFill>
                  <a:latin typeface="HK Grotesk Medium"/>
                </a:rPr>
                <a:t>25k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22844" y="5337526"/>
            <a:ext cx="3979278" cy="606425"/>
            <a:chOff x="0" y="0"/>
            <a:chExt cx="5305704" cy="808567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76784"/>
            <a:stretch>
              <a:fillRect/>
            </a:stretch>
          </p:blipFill>
          <p:spPr>
            <a:xfrm>
              <a:off x="2343226" y="304257"/>
              <a:ext cx="619253" cy="200054"/>
            </a:xfrm>
            <a:prstGeom prst="rect">
              <a:avLst/>
            </a:prstGeom>
          </p:spPr>
        </p:pic>
        <p:sp>
          <p:nvSpPr>
            <p:cNvPr id="20" name="TextBox 20"/>
            <p:cNvSpPr txBox="1"/>
            <p:nvPr/>
          </p:nvSpPr>
          <p:spPr>
            <a:xfrm>
              <a:off x="0" y="76200"/>
              <a:ext cx="2165898" cy="732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>
                  <a:solidFill>
                    <a:srgbClr val="FFFFFF"/>
                  </a:solidFill>
                  <a:latin typeface="HK Grotesk Medium"/>
                </a:rPr>
                <a:t>$1.2M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139807" y="76200"/>
              <a:ext cx="2165898" cy="732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>
                  <a:solidFill>
                    <a:srgbClr val="FFFFFF"/>
                  </a:solidFill>
                  <a:latin typeface="HK Grotesk Medium"/>
                </a:rPr>
                <a:t>$516k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127586" y="7456125"/>
            <a:ext cx="4034521" cy="174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6"/>
              </a:lnSpc>
            </a:pPr>
            <a:r>
              <a:rPr lang="en-US" sz="8513">
                <a:solidFill>
                  <a:srgbClr val="00A7B5"/>
                </a:solidFill>
                <a:latin typeface="HK Grotesk Bold"/>
              </a:rPr>
              <a:t>$773k </a:t>
            </a:r>
          </a:p>
          <a:p>
            <a:pPr algn="ctr">
              <a:lnSpc>
                <a:spcPts val="3502"/>
              </a:lnSpc>
            </a:pPr>
            <a:r>
              <a:rPr lang="en-US" sz="2919">
                <a:solidFill>
                  <a:srgbClr val="FFFFFF"/>
                </a:solidFill>
                <a:latin typeface="HK Grotesk Medium"/>
              </a:rPr>
              <a:t>Estimated Savings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995946" y="7456125"/>
            <a:ext cx="3836213" cy="174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6"/>
              </a:lnSpc>
            </a:pPr>
            <a:r>
              <a:rPr lang="en-US" sz="8513">
                <a:solidFill>
                  <a:srgbClr val="00A7B5"/>
                </a:solidFill>
                <a:latin typeface="HK Grotesk Bold Bold"/>
              </a:rPr>
              <a:t>127.3%</a:t>
            </a:r>
          </a:p>
          <a:p>
            <a:pPr algn="ctr">
              <a:lnSpc>
                <a:spcPts val="3502"/>
              </a:lnSpc>
            </a:pPr>
            <a:r>
              <a:rPr lang="en-US" sz="2919">
                <a:solidFill>
                  <a:srgbClr val="F4F4F4"/>
                </a:solidFill>
                <a:latin typeface="HK Grotesk Medium"/>
              </a:rPr>
              <a:t>Anticipated ROI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54485" y="895350"/>
            <a:ext cx="12915259" cy="852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Poppins Bold"/>
              </a:rPr>
              <a:t>POTENTIAL REDUCTIONS AND SAVINGS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689158" y="3165874"/>
            <a:ext cx="3450066" cy="61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9"/>
              </a:lnSpc>
            </a:pPr>
            <a:r>
              <a:rPr lang="en-US" sz="4699">
                <a:solidFill>
                  <a:srgbClr val="FFFFFF"/>
                </a:solidFill>
                <a:latin typeface="HK Grotesk Medium Bold"/>
              </a:rPr>
              <a:t>Total Issues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872289" y="4154521"/>
            <a:ext cx="3083804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00A7B5"/>
                </a:solidFill>
                <a:latin typeface="HK Grotesk Medium Bold"/>
              </a:rPr>
              <a:t>39.9%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175517" y="3165874"/>
            <a:ext cx="4316552" cy="61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9"/>
              </a:lnSpc>
            </a:pPr>
            <a:r>
              <a:rPr lang="en-US" sz="4699">
                <a:solidFill>
                  <a:srgbClr val="FFFFFF"/>
                </a:solidFill>
                <a:latin typeface="HK Grotesk Medium Bold"/>
              </a:rPr>
              <a:t>Total Costs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791891" y="4154521"/>
            <a:ext cx="3083804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00A7B5"/>
                </a:solidFill>
                <a:latin typeface="HK Grotesk Medium Bold"/>
              </a:rPr>
              <a:t>59%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360520" y="3165874"/>
            <a:ext cx="4593701" cy="61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99"/>
              </a:lnSpc>
            </a:pPr>
            <a:r>
              <a:rPr lang="en-US" sz="4699">
                <a:solidFill>
                  <a:srgbClr val="FFFFFF"/>
                </a:solidFill>
                <a:latin typeface="HK Grotesk Medium Bold"/>
              </a:rPr>
              <a:t>Issue Fixing Cost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332090" y="4154521"/>
            <a:ext cx="3083804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00A7B5"/>
                </a:solidFill>
                <a:latin typeface="HK Grotesk Medium Bold"/>
              </a:rPr>
              <a:t>33.3%</a:t>
            </a:r>
          </a:p>
        </p:txBody>
      </p:sp>
      <p:pic>
        <p:nvPicPr>
          <p:cNvPr id="47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8883"/>
          <a:stretch>
            <a:fillRect/>
          </a:stretch>
        </p:blipFill>
        <p:spPr>
          <a:xfrm>
            <a:off x="7723555" y="7976338"/>
            <a:ext cx="2036564" cy="712174"/>
          </a:xfrm>
          <a:prstGeom prst="rect">
            <a:avLst/>
          </a:prstGeom>
        </p:spPr>
      </p:pic>
      <p:grpSp>
        <p:nvGrpSpPr>
          <p:cNvPr id="44" name="Group 14">
            <a:extLst>
              <a:ext uri="{FF2B5EF4-FFF2-40B4-BE49-F238E27FC236}">
                <a16:creationId xmlns:a16="http://schemas.microsoft.com/office/drawing/2014/main" id="{72F3CFCB-51F1-CF9E-49B6-4304A9792267}"/>
              </a:ext>
            </a:extLst>
          </p:cNvPr>
          <p:cNvGrpSpPr/>
          <p:nvPr/>
        </p:nvGrpSpPr>
        <p:grpSpPr>
          <a:xfrm>
            <a:off x="6995197" y="5412546"/>
            <a:ext cx="3493279" cy="606425"/>
            <a:chOff x="0" y="0"/>
            <a:chExt cx="4657706" cy="808567"/>
          </a:xfrm>
        </p:grpSpPr>
        <p:pic>
          <p:nvPicPr>
            <p:cNvPr id="48" name="Picture 15">
              <a:extLst>
                <a:ext uri="{FF2B5EF4-FFF2-40B4-BE49-F238E27FC236}">
                  <a16:creationId xmlns:a16="http://schemas.microsoft.com/office/drawing/2014/main" id="{5D49E154-CC3D-F8D3-FD9B-E164FD39D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76784"/>
            <a:stretch>
              <a:fillRect/>
            </a:stretch>
          </p:blipFill>
          <p:spPr>
            <a:xfrm>
              <a:off x="2019226" y="304257"/>
              <a:ext cx="619253" cy="200054"/>
            </a:xfrm>
            <a:prstGeom prst="rect">
              <a:avLst/>
            </a:prstGeom>
          </p:spPr>
        </p:pic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641AD4C0-6094-FAD4-BE7E-829A7FA107B6}"/>
                </a:ext>
              </a:extLst>
            </p:cNvPr>
            <p:cNvSpPr txBox="1"/>
            <p:nvPr/>
          </p:nvSpPr>
          <p:spPr>
            <a:xfrm>
              <a:off x="0" y="76200"/>
              <a:ext cx="2165898" cy="732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 dirty="0">
                  <a:solidFill>
                    <a:srgbClr val="FFFFFF"/>
                  </a:solidFill>
                  <a:latin typeface="HK Grotesk Medium"/>
                </a:rPr>
                <a:t>$30</a:t>
              </a:r>
            </a:p>
          </p:txBody>
        </p:sp>
        <p:sp>
          <p:nvSpPr>
            <p:cNvPr id="50" name="TextBox 17">
              <a:extLst>
                <a:ext uri="{FF2B5EF4-FFF2-40B4-BE49-F238E27FC236}">
                  <a16:creationId xmlns:a16="http://schemas.microsoft.com/office/drawing/2014/main" id="{6F09A99E-0721-4B17-594C-861780A06895}"/>
                </a:ext>
              </a:extLst>
            </p:cNvPr>
            <p:cNvSpPr txBox="1"/>
            <p:nvPr/>
          </p:nvSpPr>
          <p:spPr>
            <a:xfrm>
              <a:off x="2491808" y="76200"/>
              <a:ext cx="2165898" cy="732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 dirty="0">
                  <a:solidFill>
                    <a:srgbClr val="FFFFFF"/>
                  </a:solidFill>
                  <a:latin typeface="HK Grotesk Medium"/>
                </a:rPr>
                <a:t>$20</a:t>
              </a:r>
            </a:p>
          </p:txBody>
        </p:sp>
      </p:grpSp>
      <p:sp>
        <p:nvSpPr>
          <p:cNvPr id="22" name="TextBox 74">
            <a:extLst>
              <a:ext uri="{FF2B5EF4-FFF2-40B4-BE49-F238E27FC236}">
                <a16:creationId xmlns:a16="http://schemas.microsoft.com/office/drawing/2014/main" id="{4637D518-C1C0-3EC1-BA91-B43F9D069B48}"/>
              </a:ext>
            </a:extLst>
          </p:cNvPr>
          <p:cNvSpPr txBox="1"/>
          <p:nvPr/>
        </p:nvSpPr>
        <p:spPr>
          <a:xfrm>
            <a:off x="16278131" y="9322495"/>
            <a:ext cx="1948159" cy="241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1200" dirty="0">
                <a:solidFill>
                  <a:srgbClr val="00A7B5"/>
                </a:solidFill>
                <a:latin typeface="Canva Sans Italic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for Pro Forma</a:t>
            </a:r>
            <a:endParaRPr lang="en-US" sz="1200" dirty="0">
              <a:solidFill>
                <a:srgbClr val="00A7B5"/>
              </a:solidFill>
              <a:latin typeface="Canva Sans Itali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653" b="765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679550" cy="10571764"/>
            <a:chOff x="0" y="0"/>
            <a:chExt cx="4919717" cy="2784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19717" cy="2784333"/>
            </a:xfrm>
            <a:custGeom>
              <a:avLst/>
              <a:gdLst/>
              <a:ahLst/>
              <a:cxnLst/>
              <a:rect l="l" t="t" r="r" b="b"/>
              <a:pathLst>
                <a:path w="4919717" h="2784333">
                  <a:moveTo>
                    <a:pt x="0" y="0"/>
                  </a:moveTo>
                  <a:lnTo>
                    <a:pt x="4919717" y="0"/>
                  </a:lnTo>
                  <a:lnTo>
                    <a:pt x="4919717" y="2784333"/>
                  </a:lnTo>
                  <a:lnTo>
                    <a:pt x="0" y="2784333"/>
                  </a:lnTo>
                  <a:close/>
                </a:path>
              </a:pathLst>
            </a:custGeom>
            <a:solidFill>
              <a:srgbClr val="111B3D">
                <a:alpha val="8274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54486" y="895350"/>
            <a:ext cx="6717914" cy="852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Poppins Bold"/>
              </a:rPr>
              <a:t>FINAL REFLECTIONS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7138" y="3831772"/>
            <a:ext cx="4339953" cy="145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HK Grotesk Medium Bold"/>
              </a:rPr>
              <a:t>Research Phase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96241" y="3831772"/>
            <a:ext cx="5194244" cy="145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HK Grotesk Medium Bold"/>
              </a:rPr>
              <a:t>Data Analysis Phase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00002" y="3831772"/>
            <a:ext cx="4998469" cy="1456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HK Grotesk Medium Bold"/>
              </a:rPr>
              <a:t>Implementation Phase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45393" y="5608416"/>
            <a:ext cx="4825874" cy="1226827"/>
            <a:chOff x="0" y="0"/>
            <a:chExt cx="6434495" cy="1635768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3369" cy="646434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909552" y="43817"/>
              <a:ext cx="5524943" cy="5794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HK Grotesk Medium Bold"/>
                </a:rPr>
                <a:t>Gathering Information</a:t>
              </a:r>
            </a:p>
          </p:txBody>
        </p: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9334"/>
              <a:ext cx="673369" cy="646434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909552" y="1033151"/>
              <a:ext cx="5524943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HK Grotesk Medium Bold"/>
                </a:rPr>
                <a:t>Learning Tableau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268324" y="5608416"/>
            <a:ext cx="5288612" cy="1226826"/>
            <a:chOff x="0" y="0"/>
            <a:chExt cx="7051482" cy="1635768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3369" cy="646434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909552" y="43817"/>
              <a:ext cx="6141930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HK Grotesk Medium Bold"/>
                </a:rPr>
                <a:t>Working with Imperfect Data</a:t>
              </a:r>
            </a:p>
          </p:txBody>
        </p:sp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989334"/>
              <a:ext cx="673369" cy="646434"/>
            </a:xfrm>
            <a:prstGeom prst="rect">
              <a:avLst/>
            </a:prstGeom>
          </p:spPr>
        </p:pic>
        <p:sp>
          <p:nvSpPr>
            <p:cNvPr id="19" name="TextBox 19"/>
            <p:cNvSpPr txBox="1"/>
            <p:nvPr/>
          </p:nvSpPr>
          <p:spPr>
            <a:xfrm>
              <a:off x="909552" y="1033151"/>
              <a:ext cx="5524943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HK Grotesk Medium"/>
                </a:rPr>
                <a:t>Storytelling with Data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400002" y="5608416"/>
            <a:ext cx="5628816" cy="1226826"/>
            <a:chOff x="0" y="0"/>
            <a:chExt cx="7505088" cy="1635768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73369" cy="646434"/>
            </a:xfrm>
            <a:prstGeom prst="rect">
              <a:avLst/>
            </a:prstGeom>
          </p:spPr>
        </p:pic>
        <p:sp>
          <p:nvSpPr>
            <p:cNvPr id="22" name="TextBox 22"/>
            <p:cNvSpPr txBox="1"/>
            <p:nvPr/>
          </p:nvSpPr>
          <p:spPr>
            <a:xfrm>
              <a:off x="909552" y="43817"/>
              <a:ext cx="6595536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HK Grotesk Medium Bold"/>
                </a:rPr>
                <a:t>Developing Strategic Roadmap</a:t>
              </a:r>
            </a:p>
          </p:txBody>
        </p: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989334"/>
              <a:ext cx="673369" cy="646434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909552" y="1033151"/>
              <a:ext cx="5524943" cy="55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HK Grotesk Medium"/>
                </a:rPr>
                <a:t>Estimating Cost Reduction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6548" b="2595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1014364"/>
            <a:chOff x="0" y="0"/>
            <a:chExt cx="4816593" cy="290090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900902"/>
            </a:xfrm>
            <a:custGeom>
              <a:avLst/>
              <a:gdLst/>
              <a:ahLst/>
              <a:cxnLst/>
              <a:rect l="l" t="t" r="r" b="b"/>
              <a:pathLst>
                <a:path w="4816592" h="2900902">
                  <a:moveTo>
                    <a:pt x="0" y="0"/>
                  </a:moveTo>
                  <a:lnTo>
                    <a:pt x="4816592" y="0"/>
                  </a:lnTo>
                  <a:lnTo>
                    <a:pt x="4816592" y="2900902"/>
                  </a:lnTo>
                  <a:lnTo>
                    <a:pt x="0" y="2900902"/>
                  </a:lnTo>
                  <a:close/>
                </a:path>
              </a:pathLst>
            </a:custGeom>
            <a:solidFill>
              <a:srgbClr val="00205B">
                <a:alpha val="4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6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02668" y="4768648"/>
            <a:ext cx="14882664" cy="289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98"/>
              </a:lnSpc>
              <a:spcBef>
                <a:spcPct val="0"/>
              </a:spcBef>
            </a:pPr>
            <a:r>
              <a:rPr lang="en-US" sz="18999">
                <a:solidFill>
                  <a:srgbClr val="FFFFFF"/>
                </a:solidFill>
                <a:latin typeface="Archivo Black Bold"/>
              </a:rPr>
              <a:t>Thank You!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45134" y="3870568"/>
            <a:ext cx="12997732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800">
                <a:solidFill>
                  <a:srgbClr val="FFFFFF"/>
                </a:solidFill>
                <a:latin typeface="HK Grotesk Medium Bold"/>
              </a:rPr>
              <a:t>Making health care easier, so life can be better!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7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0">
            <a:extLst>
              <a:ext uri="{FF2B5EF4-FFF2-40B4-BE49-F238E27FC236}">
                <a16:creationId xmlns:a16="http://schemas.microsoft.com/office/drawing/2014/main" id="{E55A143E-EA84-0BE7-13EE-4139381BB42A}"/>
              </a:ext>
            </a:extLst>
          </p:cNvPr>
          <p:cNvSpPr txBox="1"/>
          <p:nvPr/>
        </p:nvSpPr>
        <p:spPr>
          <a:xfrm>
            <a:off x="5524500" y="4639740"/>
            <a:ext cx="7239000" cy="1007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56"/>
              </a:lnSpc>
            </a:pPr>
            <a:r>
              <a:rPr lang="en-US" sz="6630">
                <a:solidFill>
                  <a:schemeClr val="bg1"/>
                </a:solidFill>
                <a:latin typeface="Poppins Bold"/>
              </a:rPr>
              <a:t>BACK UP SLIDES</a:t>
            </a:r>
          </a:p>
        </p:txBody>
      </p:sp>
    </p:spTree>
    <p:extLst>
      <p:ext uri="{BB962C8B-B14F-4D97-AF65-F5344CB8AC3E}">
        <p14:creationId xmlns:p14="http://schemas.microsoft.com/office/powerpoint/2010/main" val="3665192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4802447A-E3B6-B302-FE3D-EA0A7C83A704}"/>
              </a:ext>
            </a:extLst>
          </p:cNvPr>
          <p:cNvSpPr txBox="1"/>
          <p:nvPr/>
        </p:nvSpPr>
        <p:spPr>
          <a:xfrm>
            <a:off x="1371352" y="866775"/>
            <a:ext cx="9601448" cy="951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170" dirty="0">
                <a:solidFill>
                  <a:srgbClr val="007EB4"/>
                </a:solidFill>
                <a:latin typeface="Poppins Bold"/>
              </a:rPr>
              <a:t>COST SAVINGS PRO FORMA</a:t>
            </a:r>
          </a:p>
        </p:txBody>
      </p:sp>
      <p:pic>
        <p:nvPicPr>
          <p:cNvPr id="3" name="Picture 24">
            <a:extLst>
              <a:ext uri="{FF2B5EF4-FFF2-40B4-BE49-F238E27FC236}">
                <a16:creationId xmlns:a16="http://schemas.microsoft.com/office/drawing/2014/main" id="{EE2B75C2-5CAD-8DE4-AF0F-6FCE383FD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9D88CC02-99E4-00A5-FCD6-EAA41F2BC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247399"/>
              </p:ext>
            </p:extLst>
          </p:nvPr>
        </p:nvGraphicFramePr>
        <p:xfrm>
          <a:off x="1672939" y="4911725"/>
          <a:ext cx="15563410" cy="4744212"/>
        </p:xfrm>
        <a:graphic>
          <a:graphicData uri="http://schemas.openxmlformats.org/drawingml/2006/table">
            <a:tbl>
              <a:tblPr/>
              <a:tblGrid>
                <a:gridCol w="27416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54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754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754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372361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kern="1200" dirty="0">
                          <a:solidFill>
                            <a:srgbClr val="FFFFFF"/>
                          </a:solidFill>
                          <a:latin typeface="Aileron Regular Bold"/>
                          <a:ea typeface="+mn-ea"/>
                          <a:cs typeface="+mn-cs"/>
                        </a:rPr>
                        <a:t>Recommendation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kern="1200" dirty="0">
                          <a:solidFill>
                            <a:srgbClr val="FFFFFF"/>
                          </a:solidFill>
                          <a:latin typeface="Aileron Regular Bold"/>
                          <a:ea typeface="+mn-ea"/>
                          <a:cs typeface="+mn-cs"/>
                        </a:rPr>
                        <a:t>% Reduction in Issues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FFFFFF"/>
                          </a:solidFill>
                          <a:latin typeface="Aileron Regular Bold"/>
                        </a:rPr>
                        <a:t>Reduction in Issues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FFFFFF"/>
                          </a:solidFill>
                          <a:latin typeface="Aileron Regular Bold"/>
                        </a:rPr>
                        <a:t>Estimated Implementation Cost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FFFFFF"/>
                          </a:solidFill>
                          <a:latin typeface="Aileron Regular Bold"/>
                        </a:rPr>
                        <a:t>Estimated Cost of Fixing Issue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5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FFFFFF"/>
                          </a:solidFill>
                          <a:latin typeface="Aileron Regular Bold"/>
                        </a:rPr>
                        <a:t>Total Savings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992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latin typeface="Aileron Regular"/>
                        </a:rPr>
                        <a:t>Ticketing System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latin typeface="Aileron Regular"/>
                        </a:rPr>
                        <a:t>25%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ileron Regular"/>
                        </a:rPr>
                        <a:t>42,993 - 25% of 42,993 = 32,245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 Regular"/>
                        </a:rPr>
                        <a:t>$30,000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 Regular"/>
                        </a:rPr>
                        <a:t>32,245 x $30 = $967,343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000000"/>
                          </a:solidFill>
                          <a:latin typeface="Aileron Regular"/>
                        </a:rPr>
                        <a:t>$1,289,790 - $30,000 - $967,343 = $292,448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992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 Regular"/>
                        </a:rPr>
                        <a:t>Employee Training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 Regular"/>
                        </a:rPr>
                        <a:t>24%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ileron Regular"/>
                        </a:rPr>
                        <a:t>42,993 - 24% of 42,993 = 32,675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 Regular"/>
                        </a:rPr>
                        <a:t>$10,000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 Regular"/>
                        </a:rPr>
                        <a:t>32,675 x $30 = $980,240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ileron Regular"/>
                        </a:rPr>
                        <a:t>$1,289,790 - $10,000 - $980,240 = $299,550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992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 Regular"/>
                        </a:rPr>
                        <a:t>Asset Management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latin typeface="Aileron Regular"/>
                        </a:rPr>
                        <a:t>30%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Aileron Regular"/>
                        </a:rPr>
                        <a:t>42,993 - 30% of 42,993 = 30,095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 Regular"/>
                        </a:rPr>
                        <a:t>$50,000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latin typeface="Aileron Regular"/>
                        </a:rPr>
                        <a:t>30,095 x $30 = $902,853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000000"/>
                          </a:solidFill>
                          <a:latin typeface="Aileron Regular"/>
                        </a:rPr>
                        <a:t>$1,289,790 - $50,000 - $902,853 = $336,937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83AFC8FD-7BB2-594C-8479-F19F7C2F74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126455"/>
              </p:ext>
            </p:extLst>
          </p:nvPr>
        </p:nvGraphicFramePr>
        <p:xfrm>
          <a:off x="1672939" y="2261016"/>
          <a:ext cx="9472566" cy="2271502"/>
        </p:xfrm>
        <a:graphic>
          <a:graphicData uri="http://schemas.openxmlformats.org/drawingml/2006/table">
            <a:tbl>
              <a:tblPr/>
              <a:tblGrid>
                <a:gridCol w="4736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62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2912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latin typeface="Aileron Regular Bold"/>
                        </a:rPr>
                        <a:t>Total Number of Issues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latin typeface="Aileron Regular Bold"/>
                        </a:rPr>
                        <a:t>42,993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4791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latin typeface="Aileron Regular Bold"/>
                        </a:rPr>
                        <a:t>Cost of Fixing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 Regular Bold"/>
                        </a:rPr>
                        <a:t>$30/hr.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912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 Regular Bold"/>
                        </a:rPr>
                        <a:t>Total Current 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latin typeface="Aileron Regular Bold"/>
                        </a:rPr>
                        <a:t>42,993 x $30 = $1,289,790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74">
            <a:extLst>
              <a:ext uri="{FF2B5EF4-FFF2-40B4-BE49-F238E27FC236}">
                <a16:creationId xmlns:a16="http://schemas.microsoft.com/office/drawing/2014/main" id="{1B207A29-33C5-7F47-2382-79A4D22BFEA4}"/>
              </a:ext>
            </a:extLst>
          </p:cNvPr>
          <p:cNvSpPr txBox="1"/>
          <p:nvPr/>
        </p:nvSpPr>
        <p:spPr>
          <a:xfrm>
            <a:off x="14242798" y="9777970"/>
            <a:ext cx="3240881" cy="25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000000"/>
                </a:solidFill>
                <a:latin typeface="Canva Sans Italics"/>
              </a:rPr>
              <a:t>*Include industry-based estimates </a:t>
            </a:r>
          </a:p>
        </p:txBody>
      </p:sp>
    </p:spTree>
    <p:extLst>
      <p:ext uri="{BB962C8B-B14F-4D97-AF65-F5344CB8AC3E}">
        <p14:creationId xmlns:p14="http://schemas.microsoft.com/office/powerpoint/2010/main" val="3527545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3">
            <a:extLst>
              <a:ext uri="{FF2B5EF4-FFF2-40B4-BE49-F238E27FC236}">
                <a16:creationId xmlns:a16="http://schemas.microsoft.com/office/drawing/2014/main" id="{4802447A-E3B6-B302-FE3D-EA0A7C83A704}"/>
              </a:ext>
            </a:extLst>
          </p:cNvPr>
          <p:cNvSpPr txBox="1"/>
          <p:nvPr/>
        </p:nvSpPr>
        <p:spPr>
          <a:xfrm>
            <a:off x="1371352" y="866775"/>
            <a:ext cx="9601448" cy="951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170" dirty="0">
                <a:solidFill>
                  <a:srgbClr val="007EB4"/>
                </a:solidFill>
                <a:latin typeface="Poppins Bold"/>
              </a:rPr>
              <a:t>COST SAVINGS PRO FORMA</a:t>
            </a:r>
          </a:p>
        </p:txBody>
      </p:sp>
      <p:pic>
        <p:nvPicPr>
          <p:cNvPr id="3" name="Picture 24">
            <a:extLst>
              <a:ext uri="{FF2B5EF4-FFF2-40B4-BE49-F238E27FC236}">
                <a16:creationId xmlns:a16="http://schemas.microsoft.com/office/drawing/2014/main" id="{EE2B75C2-5CAD-8DE4-AF0F-6FCE383FD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938FC1EC-F063-00B3-6671-748B5C92F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878459"/>
              </p:ext>
            </p:extLst>
          </p:nvPr>
        </p:nvGraphicFramePr>
        <p:xfrm>
          <a:off x="6172076" y="2037211"/>
          <a:ext cx="10895468" cy="7925843"/>
        </p:xfrm>
        <a:graphic>
          <a:graphicData uri="http://schemas.openxmlformats.org/drawingml/2006/table">
            <a:tbl>
              <a:tblPr/>
              <a:tblGrid>
                <a:gridCol w="4299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6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94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latin typeface="Aileron Regular Bold"/>
                        </a:rPr>
                        <a:t>Total % Reduction in Issues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ileron Regular"/>
                        </a:rPr>
                        <a:t>(1 - 25%) x ( 1- 24%) x (1 - 30%) = 39.9%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39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 Regular Bold"/>
                        </a:rPr>
                        <a:t>Total Endpoint Issues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ileron Regular"/>
                        </a:rPr>
                        <a:t>(1 - 39.9%) x 42,993 = 25,838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94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latin typeface="Aileron Regular Bold"/>
                        </a:rPr>
                        <a:t>Avg. Resolution Time Reduction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Aileron Regular"/>
                        </a:rPr>
                        <a:t>60 mins --&gt; 40 mins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839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dirty="0">
                          <a:solidFill>
                            <a:srgbClr val="000000"/>
                          </a:solidFill>
                          <a:latin typeface="Aileron Regular Bold"/>
                        </a:rPr>
                        <a:t>New Cost of Fixing 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Aileron Regular"/>
                        </a:rPr>
                        <a:t>($30 x 40 mins)/(60 mins)  = $20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994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940"/>
                        </a:lnSpc>
                        <a:defRPr/>
                      </a:pPr>
                      <a:r>
                        <a:rPr lang="en-US" sz="2100" kern="1200" dirty="0">
                          <a:solidFill>
                            <a:srgbClr val="000000"/>
                          </a:solidFill>
                          <a:latin typeface="Aileron Regular Bold"/>
                          <a:ea typeface="+mn-ea"/>
                          <a:cs typeface="+mn-cs"/>
                        </a:rPr>
                        <a:t>Cost of Fixing these Issues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Aileron Regular"/>
                        </a:rPr>
                        <a:t>25,838x $20 = $516,775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839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 Regular Bold"/>
                        </a:rPr>
                        <a:t>Savings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Aileron Regular"/>
                        </a:rPr>
                        <a:t>$1,289,790 - $516,775 = $773,014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839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 Regular Bold"/>
                        </a:rPr>
                        <a:t>% Reduction in 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Aileron Regular"/>
                        </a:rPr>
                        <a:t>($1,286,790 - $516,775)/$1,286,790) = 59.93%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8395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Aileron Regular Bold"/>
                        </a:rPr>
                        <a:t>ROI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000000"/>
                          </a:solidFill>
                          <a:latin typeface="Aileron Regular"/>
                        </a:rPr>
                        <a:t>$773,014/($30,000+$10,000+$50,000+$516,775) X 100% = 127.39%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5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3">
            <a:extLst>
              <a:ext uri="{FF2B5EF4-FFF2-40B4-BE49-F238E27FC236}">
                <a16:creationId xmlns:a16="http://schemas.microsoft.com/office/drawing/2014/main" id="{87E89CD7-7DAD-F1BC-097A-9FE8222792A1}"/>
              </a:ext>
            </a:extLst>
          </p:cNvPr>
          <p:cNvSpPr txBox="1"/>
          <p:nvPr/>
        </p:nvSpPr>
        <p:spPr>
          <a:xfrm>
            <a:off x="688496" y="4731068"/>
            <a:ext cx="4957561" cy="1269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000000"/>
                </a:solidFill>
                <a:latin typeface="Canva Sans Bold"/>
              </a:rPr>
              <a:t>Principle of Inclusion-Exclusion</a:t>
            </a:r>
          </a:p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000000"/>
                </a:solidFill>
                <a:latin typeface="Canva Sans Bold"/>
              </a:rPr>
              <a:t>To Evaluate </a:t>
            </a:r>
          </a:p>
          <a:p>
            <a:pPr algn="ctr">
              <a:lnSpc>
                <a:spcPts val="3359"/>
              </a:lnSpc>
            </a:pPr>
            <a:r>
              <a:rPr lang="en-US" sz="2400" b="1" dirty="0">
                <a:solidFill>
                  <a:srgbClr val="000000"/>
                </a:solidFill>
                <a:latin typeface="Canva Sans Bold"/>
              </a:rPr>
              <a:t>Total Costs &amp; Savings</a:t>
            </a:r>
          </a:p>
        </p:txBody>
      </p:sp>
    </p:spTree>
    <p:extLst>
      <p:ext uri="{BB962C8B-B14F-4D97-AF65-F5344CB8AC3E}">
        <p14:creationId xmlns:p14="http://schemas.microsoft.com/office/powerpoint/2010/main" val="3676010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44B8D90B-91D8-865B-15DE-474837B9C5CE}"/>
              </a:ext>
            </a:extLst>
          </p:cNvPr>
          <p:cNvSpPr/>
          <p:nvPr/>
        </p:nvSpPr>
        <p:spPr>
          <a:xfrm rot="1177129">
            <a:off x="4576106" y="4415396"/>
            <a:ext cx="3579920" cy="0"/>
          </a:xfrm>
          <a:prstGeom prst="line">
            <a:avLst/>
          </a:prstGeom>
          <a:ln w="381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FABAB7B8-1CFE-3768-79E2-C69A08F7BDDC}"/>
              </a:ext>
            </a:extLst>
          </p:cNvPr>
          <p:cNvSpPr/>
          <p:nvPr/>
        </p:nvSpPr>
        <p:spPr>
          <a:xfrm rot="1302838">
            <a:off x="10823972" y="7010400"/>
            <a:ext cx="3270729" cy="0"/>
          </a:xfrm>
          <a:prstGeom prst="line">
            <a:avLst/>
          </a:prstGeom>
          <a:ln w="38100" cap="flat">
            <a:solidFill>
              <a:srgbClr val="13538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4637C23-2C5D-8D89-10B5-7EDFE4425AD4}"/>
              </a:ext>
            </a:extLst>
          </p:cNvPr>
          <p:cNvGrpSpPr/>
          <p:nvPr/>
        </p:nvGrpSpPr>
        <p:grpSpPr>
          <a:xfrm>
            <a:off x="11715631" y="6335299"/>
            <a:ext cx="1876262" cy="1876262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FC59929-B828-8822-726F-B7DF07EA53A3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E9471E25-58E9-941D-54D8-BF4AA194E845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Aileron Regular Bold"/>
                </a:rPr>
                <a:t>Endpoint TPM Failures</a:t>
              </a:r>
            </a:p>
          </p:txBody>
        </p:sp>
      </p:grpSp>
      <p:sp>
        <p:nvSpPr>
          <p:cNvPr id="7" name="AutoShape 7">
            <a:extLst>
              <a:ext uri="{FF2B5EF4-FFF2-40B4-BE49-F238E27FC236}">
                <a16:creationId xmlns:a16="http://schemas.microsoft.com/office/drawing/2014/main" id="{DD5B131E-8C73-A186-ADD2-C2289ED526BE}"/>
              </a:ext>
            </a:extLst>
          </p:cNvPr>
          <p:cNvSpPr/>
          <p:nvPr/>
        </p:nvSpPr>
        <p:spPr>
          <a:xfrm rot="9533079">
            <a:off x="4551764" y="7073786"/>
            <a:ext cx="3627539" cy="0"/>
          </a:xfrm>
          <a:prstGeom prst="line">
            <a:avLst/>
          </a:prstGeom>
          <a:ln w="38100" cap="flat">
            <a:solidFill>
              <a:srgbClr val="2C92D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2A77A3D4-2DE9-9BDF-6D9A-BC1B793785A8}"/>
              </a:ext>
            </a:extLst>
          </p:cNvPr>
          <p:cNvGrpSpPr/>
          <p:nvPr/>
        </p:nvGrpSpPr>
        <p:grpSpPr>
          <a:xfrm>
            <a:off x="5168402" y="3586393"/>
            <a:ext cx="1876262" cy="1876262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88B27E2-F4EC-A85F-CBEC-7771DA7F9492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F3EDC05-DF38-DD4E-9C3D-D8FD1306BAEB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13538A"/>
                  </a:solidFill>
                  <a:latin typeface="Aileron Regular Bold"/>
                </a:rPr>
                <a:t>SCM Endpoint Data</a:t>
              </a: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FE9E017-8257-3EF1-A4B8-EC9132714108}"/>
              </a:ext>
            </a:extLst>
          </p:cNvPr>
          <p:cNvGrpSpPr/>
          <p:nvPr/>
        </p:nvGrpSpPr>
        <p:grpSpPr>
          <a:xfrm>
            <a:off x="5168402" y="6335299"/>
            <a:ext cx="1876262" cy="1876262"/>
            <a:chOff x="0" y="0"/>
            <a:chExt cx="812800" cy="81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DCE20FE-6FD1-4156-F135-25341721BB48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92D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D570E1D2-E33B-79F2-857B-E09C0F773760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FFFFFF"/>
                  </a:solidFill>
                  <a:latin typeface="Aileron Regular Bold"/>
                </a:rPr>
                <a:t> Purchase History</a:t>
              </a:r>
            </a:p>
          </p:txBody>
        </p:sp>
      </p:grpSp>
      <p:sp>
        <p:nvSpPr>
          <p:cNvPr id="14" name="AutoShape 14">
            <a:extLst>
              <a:ext uri="{FF2B5EF4-FFF2-40B4-BE49-F238E27FC236}">
                <a16:creationId xmlns:a16="http://schemas.microsoft.com/office/drawing/2014/main" id="{1D161928-9152-A9D3-7ACA-6BBCF2239078}"/>
              </a:ext>
            </a:extLst>
          </p:cNvPr>
          <p:cNvSpPr/>
          <p:nvPr/>
        </p:nvSpPr>
        <p:spPr>
          <a:xfrm rot="9652666">
            <a:off x="10856905" y="4476453"/>
            <a:ext cx="3203608" cy="0"/>
          </a:xfrm>
          <a:prstGeom prst="line">
            <a:avLst/>
          </a:prstGeom>
          <a:ln w="38100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D667F076-F7C3-AB76-8C99-C0AB7F0FDEEE}"/>
              </a:ext>
            </a:extLst>
          </p:cNvPr>
          <p:cNvGrpSpPr/>
          <p:nvPr/>
        </p:nvGrpSpPr>
        <p:grpSpPr>
          <a:xfrm>
            <a:off x="11715631" y="3586393"/>
            <a:ext cx="1876262" cy="1876262"/>
            <a:chOff x="0" y="0"/>
            <a:chExt cx="812800" cy="81280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1899DA29-352C-58A5-FE88-6000BB5F4D4F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EDAD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34822D1B-840C-0495-DD3F-29D754D556DE}"/>
                </a:ext>
              </a:extLst>
            </p:cNvPr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13538A"/>
                  </a:solidFill>
                  <a:latin typeface="Aileron Regular Bold"/>
                </a:rPr>
                <a:t>Smart </a:t>
              </a:r>
            </a:p>
            <a:p>
              <a:pPr algn="ctr">
                <a:lnSpc>
                  <a:spcPts val="3000"/>
                </a:lnSpc>
              </a:pPr>
              <a:r>
                <a:rPr lang="en-US" sz="2000">
                  <a:solidFill>
                    <a:srgbClr val="13538A"/>
                  </a:solidFill>
                  <a:latin typeface="Aileron Regular Bold"/>
                </a:rPr>
                <a:t>Hardware Failure</a:t>
              </a:r>
            </a:p>
          </p:txBody>
        </p:sp>
      </p:grpSp>
      <p:grpSp>
        <p:nvGrpSpPr>
          <p:cNvPr id="18" name="Group 18">
            <a:extLst>
              <a:ext uri="{FF2B5EF4-FFF2-40B4-BE49-F238E27FC236}">
                <a16:creationId xmlns:a16="http://schemas.microsoft.com/office/drawing/2014/main" id="{3631EC39-85B9-2D64-F49E-A9824B9C0929}"/>
              </a:ext>
            </a:extLst>
          </p:cNvPr>
          <p:cNvGrpSpPr/>
          <p:nvPr/>
        </p:nvGrpSpPr>
        <p:grpSpPr>
          <a:xfrm>
            <a:off x="4003559" y="2766692"/>
            <a:ext cx="676459" cy="2133510"/>
            <a:chOff x="0" y="0"/>
            <a:chExt cx="901945" cy="2844680"/>
          </a:xfrm>
        </p:grpSpPr>
        <p:sp>
          <p:nvSpPr>
            <p:cNvPr id="19" name="AutoShape 19">
              <a:extLst>
                <a:ext uri="{FF2B5EF4-FFF2-40B4-BE49-F238E27FC236}">
                  <a16:creationId xmlns:a16="http://schemas.microsoft.com/office/drawing/2014/main" id="{E5C51397-B37A-33DC-95C5-7C855A08D166}"/>
                </a:ext>
              </a:extLst>
            </p:cNvPr>
            <p:cNvSpPr/>
            <p:nvPr/>
          </p:nvSpPr>
          <p:spPr>
            <a:xfrm rot="5400000">
              <a:off x="-542469" y="1400266"/>
              <a:ext cx="2844680" cy="0"/>
            </a:xfrm>
            <a:prstGeom prst="line">
              <a:avLst/>
            </a:prstGeom>
            <a:ln w="44148" cap="flat">
              <a:solidFill>
                <a:srgbClr val="86EAE9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AutoShape 20">
              <a:extLst>
                <a:ext uri="{FF2B5EF4-FFF2-40B4-BE49-F238E27FC236}">
                  <a16:creationId xmlns:a16="http://schemas.microsoft.com/office/drawing/2014/main" id="{DE96A83A-DDBC-D82A-3FBA-B1CAFB4B6214}"/>
                </a:ext>
              </a:extLst>
            </p:cNvPr>
            <p:cNvSpPr/>
            <p:nvPr/>
          </p:nvSpPr>
          <p:spPr>
            <a:xfrm>
              <a:off x="0" y="1859607"/>
              <a:ext cx="857798" cy="0"/>
            </a:xfrm>
            <a:prstGeom prst="line">
              <a:avLst/>
            </a:prstGeom>
            <a:ln w="44148" cap="flat">
              <a:solidFill>
                <a:srgbClr val="86EAE9"/>
              </a:soli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AutoShape 21">
              <a:extLst>
                <a:ext uri="{FF2B5EF4-FFF2-40B4-BE49-F238E27FC236}">
                  <a16:creationId xmlns:a16="http://schemas.microsoft.com/office/drawing/2014/main" id="{44D9B7CA-D63F-3E2D-53EA-F226E6F4AE2C}"/>
                </a:ext>
              </a:extLst>
            </p:cNvPr>
            <p:cNvSpPr/>
            <p:nvPr/>
          </p:nvSpPr>
          <p:spPr>
            <a:xfrm>
              <a:off x="0" y="0"/>
              <a:ext cx="857798" cy="0"/>
            </a:xfrm>
            <a:prstGeom prst="line">
              <a:avLst/>
            </a:prstGeom>
            <a:ln w="44148" cap="flat">
              <a:solidFill>
                <a:srgbClr val="86EAE9"/>
              </a:soli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AutoShape 22">
              <a:extLst>
                <a:ext uri="{FF2B5EF4-FFF2-40B4-BE49-F238E27FC236}">
                  <a16:creationId xmlns:a16="http://schemas.microsoft.com/office/drawing/2014/main" id="{F9C1C960-AFD7-11EE-1AED-89EE5DEE78CD}"/>
                </a:ext>
              </a:extLst>
            </p:cNvPr>
            <p:cNvSpPr/>
            <p:nvPr/>
          </p:nvSpPr>
          <p:spPr>
            <a:xfrm>
              <a:off x="0" y="2800533"/>
              <a:ext cx="857798" cy="0"/>
            </a:xfrm>
            <a:prstGeom prst="line">
              <a:avLst/>
            </a:prstGeom>
            <a:ln w="44148" cap="flat">
              <a:solidFill>
                <a:srgbClr val="86EAE9"/>
              </a:soli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AutoShape 23">
              <a:extLst>
                <a:ext uri="{FF2B5EF4-FFF2-40B4-BE49-F238E27FC236}">
                  <a16:creationId xmlns:a16="http://schemas.microsoft.com/office/drawing/2014/main" id="{D674858E-E2EE-24D6-4057-A2D585D05340}"/>
                </a:ext>
              </a:extLst>
            </p:cNvPr>
            <p:cNvSpPr/>
            <p:nvPr/>
          </p:nvSpPr>
          <p:spPr>
            <a:xfrm>
              <a:off x="0" y="940926"/>
              <a:ext cx="857798" cy="0"/>
            </a:xfrm>
            <a:prstGeom prst="line">
              <a:avLst/>
            </a:prstGeom>
            <a:ln w="44148" cap="flat">
              <a:solidFill>
                <a:srgbClr val="86EAE9"/>
              </a:soli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58850A31-BFF6-FEBE-350E-B6BCC8CA5157}"/>
              </a:ext>
            </a:extLst>
          </p:cNvPr>
          <p:cNvGrpSpPr/>
          <p:nvPr/>
        </p:nvGrpSpPr>
        <p:grpSpPr>
          <a:xfrm>
            <a:off x="3997086" y="6679485"/>
            <a:ext cx="676459" cy="2133510"/>
            <a:chOff x="0" y="0"/>
            <a:chExt cx="901945" cy="2844680"/>
          </a:xfrm>
        </p:grpSpPr>
        <p:sp>
          <p:nvSpPr>
            <p:cNvPr id="25" name="AutoShape 25">
              <a:extLst>
                <a:ext uri="{FF2B5EF4-FFF2-40B4-BE49-F238E27FC236}">
                  <a16:creationId xmlns:a16="http://schemas.microsoft.com/office/drawing/2014/main" id="{33BD97EC-7CB3-FB29-BCF9-2D57B4244B9E}"/>
                </a:ext>
              </a:extLst>
            </p:cNvPr>
            <p:cNvSpPr/>
            <p:nvPr/>
          </p:nvSpPr>
          <p:spPr>
            <a:xfrm rot="5400000">
              <a:off x="-542469" y="1400266"/>
              <a:ext cx="2844680" cy="0"/>
            </a:xfrm>
            <a:prstGeom prst="line">
              <a:avLst/>
            </a:prstGeom>
            <a:ln w="44148" cap="flat">
              <a:solidFill>
                <a:srgbClr val="2C92D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AutoShape 26">
              <a:extLst>
                <a:ext uri="{FF2B5EF4-FFF2-40B4-BE49-F238E27FC236}">
                  <a16:creationId xmlns:a16="http://schemas.microsoft.com/office/drawing/2014/main" id="{E4538723-30B3-91EF-EFB8-FEFB7C2A9556}"/>
                </a:ext>
              </a:extLst>
            </p:cNvPr>
            <p:cNvSpPr/>
            <p:nvPr/>
          </p:nvSpPr>
          <p:spPr>
            <a:xfrm>
              <a:off x="0" y="1859607"/>
              <a:ext cx="857798" cy="0"/>
            </a:xfrm>
            <a:prstGeom prst="line">
              <a:avLst/>
            </a:prstGeom>
            <a:ln w="44148" cap="flat">
              <a:solidFill>
                <a:srgbClr val="2C92D5"/>
              </a:soli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AutoShape 27">
              <a:extLst>
                <a:ext uri="{FF2B5EF4-FFF2-40B4-BE49-F238E27FC236}">
                  <a16:creationId xmlns:a16="http://schemas.microsoft.com/office/drawing/2014/main" id="{50290A95-7911-442A-47A8-BC9B9B875F49}"/>
                </a:ext>
              </a:extLst>
            </p:cNvPr>
            <p:cNvSpPr/>
            <p:nvPr/>
          </p:nvSpPr>
          <p:spPr>
            <a:xfrm>
              <a:off x="0" y="0"/>
              <a:ext cx="857798" cy="0"/>
            </a:xfrm>
            <a:prstGeom prst="line">
              <a:avLst/>
            </a:prstGeom>
            <a:ln w="44148" cap="flat">
              <a:solidFill>
                <a:srgbClr val="2C92D5"/>
              </a:soli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AutoShape 28">
              <a:extLst>
                <a:ext uri="{FF2B5EF4-FFF2-40B4-BE49-F238E27FC236}">
                  <a16:creationId xmlns:a16="http://schemas.microsoft.com/office/drawing/2014/main" id="{37EF76EE-2250-BC54-2932-6E5F7505CE4B}"/>
                </a:ext>
              </a:extLst>
            </p:cNvPr>
            <p:cNvSpPr/>
            <p:nvPr/>
          </p:nvSpPr>
          <p:spPr>
            <a:xfrm>
              <a:off x="0" y="2800533"/>
              <a:ext cx="857798" cy="0"/>
            </a:xfrm>
            <a:prstGeom prst="line">
              <a:avLst/>
            </a:prstGeom>
            <a:ln w="44148" cap="flat">
              <a:solidFill>
                <a:srgbClr val="2C92D5"/>
              </a:soli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AutoShape 29">
              <a:extLst>
                <a:ext uri="{FF2B5EF4-FFF2-40B4-BE49-F238E27FC236}">
                  <a16:creationId xmlns:a16="http://schemas.microsoft.com/office/drawing/2014/main" id="{84081D9D-4761-CE52-58C7-BD38CED882B1}"/>
                </a:ext>
              </a:extLst>
            </p:cNvPr>
            <p:cNvSpPr/>
            <p:nvPr/>
          </p:nvSpPr>
          <p:spPr>
            <a:xfrm>
              <a:off x="0" y="940926"/>
              <a:ext cx="857798" cy="0"/>
            </a:xfrm>
            <a:prstGeom prst="line">
              <a:avLst/>
            </a:prstGeom>
            <a:ln w="44148" cap="flat">
              <a:solidFill>
                <a:srgbClr val="2C92D5"/>
              </a:soli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8BCB4F57-7FB0-7870-0B7E-3B92C4105D9E}"/>
              </a:ext>
            </a:extLst>
          </p:cNvPr>
          <p:cNvGrpSpPr/>
          <p:nvPr/>
        </p:nvGrpSpPr>
        <p:grpSpPr>
          <a:xfrm rot="-10800000">
            <a:off x="13972129" y="2766692"/>
            <a:ext cx="676459" cy="2133510"/>
            <a:chOff x="0" y="0"/>
            <a:chExt cx="901945" cy="2844680"/>
          </a:xfrm>
        </p:grpSpPr>
        <p:sp>
          <p:nvSpPr>
            <p:cNvPr id="31" name="AutoShape 31">
              <a:extLst>
                <a:ext uri="{FF2B5EF4-FFF2-40B4-BE49-F238E27FC236}">
                  <a16:creationId xmlns:a16="http://schemas.microsoft.com/office/drawing/2014/main" id="{5899F6A3-536F-6491-566A-CA7C971ED232}"/>
                </a:ext>
              </a:extLst>
            </p:cNvPr>
            <p:cNvSpPr/>
            <p:nvPr/>
          </p:nvSpPr>
          <p:spPr>
            <a:xfrm rot="5400000">
              <a:off x="-542469" y="1400266"/>
              <a:ext cx="2844680" cy="0"/>
            </a:xfrm>
            <a:prstGeom prst="line">
              <a:avLst/>
            </a:prstGeom>
            <a:ln w="44148" cap="flat">
              <a:solidFill>
                <a:srgbClr val="3EDAD8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AutoShape 32">
              <a:extLst>
                <a:ext uri="{FF2B5EF4-FFF2-40B4-BE49-F238E27FC236}">
                  <a16:creationId xmlns:a16="http://schemas.microsoft.com/office/drawing/2014/main" id="{6D91D9B1-167F-619E-237D-A86CA6DE9B16}"/>
                </a:ext>
              </a:extLst>
            </p:cNvPr>
            <p:cNvSpPr/>
            <p:nvPr/>
          </p:nvSpPr>
          <p:spPr>
            <a:xfrm>
              <a:off x="0" y="1859607"/>
              <a:ext cx="857798" cy="0"/>
            </a:xfrm>
            <a:prstGeom prst="line">
              <a:avLst/>
            </a:prstGeom>
            <a:ln w="44148" cap="flat">
              <a:solidFill>
                <a:srgbClr val="3EDAD8"/>
              </a:soli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AutoShape 33">
              <a:extLst>
                <a:ext uri="{FF2B5EF4-FFF2-40B4-BE49-F238E27FC236}">
                  <a16:creationId xmlns:a16="http://schemas.microsoft.com/office/drawing/2014/main" id="{5E96EBAB-187C-E6BB-6926-40170BA76EE2}"/>
                </a:ext>
              </a:extLst>
            </p:cNvPr>
            <p:cNvSpPr/>
            <p:nvPr/>
          </p:nvSpPr>
          <p:spPr>
            <a:xfrm>
              <a:off x="0" y="0"/>
              <a:ext cx="857798" cy="0"/>
            </a:xfrm>
            <a:prstGeom prst="line">
              <a:avLst/>
            </a:prstGeom>
            <a:ln w="44148" cap="flat">
              <a:solidFill>
                <a:srgbClr val="3EDAD8"/>
              </a:soli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AutoShape 34">
              <a:extLst>
                <a:ext uri="{FF2B5EF4-FFF2-40B4-BE49-F238E27FC236}">
                  <a16:creationId xmlns:a16="http://schemas.microsoft.com/office/drawing/2014/main" id="{9049B497-BC61-022C-7A88-8C287AB7A7CB}"/>
                </a:ext>
              </a:extLst>
            </p:cNvPr>
            <p:cNvSpPr/>
            <p:nvPr/>
          </p:nvSpPr>
          <p:spPr>
            <a:xfrm>
              <a:off x="0" y="2800533"/>
              <a:ext cx="857798" cy="0"/>
            </a:xfrm>
            <a:prstGeom prst="line">
              <a:avLst/>
            </a:prstGeom>
            <a:ln w="44148" cap="flat">
              <a:solidFill>
                <a:srgbClr val="3EDAD8"/>
              </a:soli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AutoShape 35">
              <a:extLst>
                <a:ext uri="{FF2B5EF4-FFF2-40B4-BE49-F238E27FC236}">
                  <a16:creationId xmlns:a16="http://schemas.microsoft.com/office/drawing/2014/main" id="{622B5F1D-DB72-3168-1DDE-89512BD7579D}"/>
                </a:ext>
              </a:extLst>
            </p:cNvPr>
            <p:cNvSpPr/>
            <p:nvPr/>
          </p:nvSpPr>
          <p:spPr>
            <a:xfrm>
              <a:off x="0" y="940926"/>
              <a:ext cx="857798" cy="0"/>
            </a:xfrm>
            <a:prstGeom prst="line">
              <a:avLst/>
            </a:prstGeom>
            <a:ln w="44148" cap="flat">
              <a:solidFill>
                <a:srgbClr val="3EDAD8"/>
              </a:soli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6">
            <a:extLst>
              <a:ext uri="{FF2B5EF4-FFF2-40B4-BE49-F238E27FC236}">
                <a16:creationId xmlns:a16="http://schemas.microsoft.com/office/drawing/2014/main" id="{20B76426-2BE7-3DC9-7B18-46B734151CC9}"/>
              </a:ext>
            </a:extLst>
          </p:cNvPr>
          <p:cNvGrpSpPr/>
          <p:nvPr/>
        </p:nvGrpSpPr>
        <p:grpSpPr>
          <a:xfrm rot="-10800000">
            <a:off x="13978660" y="6567736"/>
            <a:ext cx="676459" cy="2133510"/>
            <a:chOff x="0" y="0"/>
            <a:chExt cx="901945" cy="2844680"/>
          </a:xfrm>
        </p:grpSpPr>
        <p:sp>
          <p:nvSpPr>
            <p:cNvPr id="37" name="AutoShape 37">
              <a:extLst>
                <a:ext uri="{FF2B5EF4-FFF2-40B4-BE49-F238E27FC236}">
                  <a16:creationId xmlns:a16="http://schemas.microsoft.com/office/drawing/2014/main" id="{856332D5-14C5-EE59-4391-0AA0E4FA1E60}"/>
                </a:ext>
              </a:extLst>
            </p:cNvPr>
            <p:cNvSpPr/>
            <p:nvPr/>
          </p:nvSpPr>
          <p:spPr>
            <a:xfrm rot="5400000">
              <a:off x="-542469" y="1400266"/>
              <a:ext cx="2844680" cy="0"/>
            </a:xfrm>
            <a:prstGeom prst="line">
              <a:avLst/>
            </a:prstGeom>
            <a:ln w="44148" cap="flat">
              <a:solidFill>
                <a:srgbClr val="13538A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AutoShape 38">
              <a:extLst>
                <a:ext uri="{FF2B5EF4-FFF2-40B4-BE49-F238E27FC236}">
                  <a16:creationId xmlns:a16="http://schemas.microsoft.com/office/drawing/2014/main" id="{3492E518-8CEA-383F-57BC-98B5CF2510CF}"/>
                </a:ext>
              </a:extLst>
            </p:cNvPr>
            <p:cNvSpPr/>
            <p:nvPr/>
          </p:nvSpPr>
          <p:spPr>
            <a:xfrm>
              <a:off x="0" y="1859607"/>
              <a:ext cx="857798" cy="0"/>
            </a:xfrm>
            <a:prstGeom prst="line">
              <a:avLst/>
            </a:prstGeom>
            <a:ln w="44148" cap="flat">
              <a:solidFill>
                <a:srgbClr val="13538A"/>
              </a:soli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AutoShape 39">
              <a:extLst>
                <a:ext uri="{FF2B5EF4-FFF2-40B4-BE49-F238E27FC236}">
                  <a16:creationId xmlns:a16="http://schemas.microsoft.com/office/drawing/2014/main" id="{A4AB5876-5A8A-E5CE-3D9C-A702A20B26ED}"/>
                </a:ext>
              </a:extLst>
            </p:cNvPr>
            <p:cNvSpPr/>
            <p:nvPr/>
          </p:nvSpPr>
          <p:spPr>
            <a:xfrm>
              <a:off x="0" y="0"/>
              <a:ext cx="857798" cy="0"/>
            </a:xfrm>
            <a:prstGeom prst="line">
              <a:avLst/>
            </a:prstGeom>
            <a:ln w="44148" cap="flat">
              <a:solidFill>
                <a:srgbClr val="13538A"/>
              </a:soli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AutoShape 40">
              <a:extLst>
                <a:ext uri="{FF2B5EF4-FFF2-40B4-BE49-F238E27FC236}">
                  <a16:creationId xmlns:a16="http://schemas.microsoft.com/office/drawing/2014/main" id="{65EA4A94-D39C-F9F0-31B6-766BB8471FDF}"/>
                </a:ext>
              </a:extLst>
            </p:cNvPr>
            <p:cNvSpPr/>
            <p:nvPr/>
          </p:nvSpPr>
          <p:spPr>
            <a:xfrm>
              <a:off x="0" y="2800533"/>
              <a:ext cx="857798" cy="0"/>
            </a:xfrm>
            <a:prstGeom prst="line">
              <a:avLst/>
            </a:prstGeom>
            <a:ln w="44148" cap="flat">
              <a:solidFill>
                <a:srgbClr val="13538A"/>
              </a:soli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AutoShape 41">
              <a:extLst>
                <a:ext uri="{FF2B5EF4-FFF2-40B4-BE49-F238E27FC236}">
                  <a16:creationId xmlns:a16="http://schemas.microsoft.com/office/drawing/2014/main" id="{10C4A9A2-106C-6A35-7AB6-6294EB25A188}"/>
                </a:ext>
              </a:extLst>
            </p:cNvPr>
            <p:cNvSpPr/>
            <p:nvPr/>
          </p:nvSpPr>
          <p:spPr>
            <a:xfrm>
              <a:off x="0" y="940926"/>
              <a:ext cx="857798" cy="0"/>
            </a:xfrm>
            <a:prstGeom prst="line">
              <a:avLst/>
            </a:prstGeom>
            <a:ln w="44148" cap="flat">
              <a:solidFill>
                <a:srgbClr val="13538A"/>
              </a:solidFill>
              <a:prstDash val="solid"/>
              <a:headEnd type="oval" w="lg" len="lg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7A926794-FA9F-F38B-C541-3EF0036D9B25}"/>
              </a:ext>
            </a:extLst>
          </p:cNvPr>
          <p:cNvGrpSpPr>
            <a:grpSpLocks noChangeAspect="1"/>
          </p:cNvGrpSpPr>
          <p:nvPr/>
        </p:nvGrpSpPr>
        <p:grpSpPr>
          <a:xfrm>
            <a:off x="7832137" y="4049648"/>
            <a:ext cx="3350414" cy="3337327"/>
            <a:chOff x="0" y="0"/>
            <a:chExt cx="6502400" cy="6477000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864A2092-F71E-59F5-9C0F-7C646F509B3E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38492" r="-3849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14AB59FE-65F1-C3FA-0BF7-CFC131B52196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7272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5" name="Picture 45">
            <a:extLst>
              <a:ext uri="{FF2B5EF4-FFF2-40B4-BE49-F238E27FC236}">
                <a16:creationId xmlns:a16="http://schemas.microsoft.com/office/drawing/2014/main" id="{7E3A2C23-0AE8-4634-D113-865A3067F9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560" t="37008" b="33361"/>
          <a:stretch>
            <a:fillRect/>
          </a:stretch>
        </p:blipFill>
        <p:spPr>
          <a:xfrm>
            <a:off x="7633778" y="7634491"/>
            <a:ext cx="3747133" cy="838961"/>
          </a:xfrm>
          <a:prstGeom prst="rect">
            <a:avLst/>
          </a:prstGeom>
        </p:spPr>
      </p:pic>
      <p:sp>
        <p:nvSpPr>
          <p:cNvPr id="46" name="TextBox 46">
            <a:extLst>
              <a:ext uri="{FF2B5EF4-FFF2-40B4-BE49-F238E27FC236}">
                <a16:creationId xmlns:a16="http://schemas.microsoft.com/office/drawing/2014/main" id="{30297A28-8E76-805E-6F87-0BCA4F510073}"/>
              </a:ext>
            </a:extLst>
          </p:cNvPr>
          <p:cNvSpPr txBox="1"/>
          <p:nvPr/>
        </p:nvSpPr>
        <p:spPr>
          <a:xfrm>
            <a:off x="2081754" y="3293963"/>
            <a:ext cx="1710243" cy="33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7"/>
              </a:lnSpc>
            </a:pPr>
            <a:r>
              <a:rPr lang="en-US" sz="1738">
                <a:solidFill>
                  <a:srgbClr val="000000"/>
                </a:solidFill>
                <a:latin typeface="Aileron Regular"/>
              </a:rPr>
              <a:t>Location</a:t>
            </a:r>
          </a:p>
        </p:txBody>
      </p:sp>
      <p:sp>
        <p:nvSpPr>
          <p:cNvPr id="47" name="TextBox 47">
            <a:extLst>
              <a:ext uri="{FF2B5EF4-FFF2-40B4-BE49-F238E27FC236}">
                <a16:creationId xmlns:a16="http://schemas.microsoft.com/office/drawing/2014/main" id="{BF692572-F79F-7766-25CC-E5C212511F5B}"/>
              </a:ext>
            </a:extLst>
          </p:cNvPr>
          <p:cNvSpPr txBox="1"/>
          <p:nvPr/>
        </p:nvSpPr>
        <p:spPr>
          <a:xfrm>
            <a:off x="2081754" y="3982973"/>
            <a:ext cx="1710243" cy="33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7"/>
              </a:lnSpc>
            </a:pPr>
            <a:r>
              <a:rPr lang="en-US" sz="1738">
                <a:solidFill>
                  <a:srgbClr val="000000"/>
                </a:solidFill>
                <a:latin typeface="Aileron Regular"/>
              </a:rPr>
              <a:t>Failure Type</a:t>
            </a:r>
          </a:p>
        </p:txBody>
      </p:sp>
      <p:sp>
        <p:nvSpPr>
          <p:cNvPr id="48" name="TextBox 48">
            <a:extLst>
              <a:ext uri="{FF2B5EF4-FFF2-40B4-BE49-F238E27FC236}">
                <a16:creationId xmlns:a16="http://schemas.microsoft.com/office/drawing/2014/main" id="{48C889A6-592F-073C-5F29-1A53AB30DF48}"/>
              </a:ext>
            </a:extLst>
          </p:cNvPr>
          <p:cNvSpPr txBox="1"/>
          <p:nvPr/>
        </p:nvSpPr>
        <p:spPr>
          <a:xfrm>
            <a:off x="2081754" y="2588268"/>
            <a:ext cx="1710243" cy="33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7"/>
              </a:lnSpc>
            </a:pPr>
            <a:r>
              <a:rPr lang="en-US" sz="1738">
                <a:solidFill>
                  <a:srgbClr val="000000"/>
                </a:solidFill>
                <a:latin typeface="Aileron Regular"/>
              </a:rPr>
              <a:t>Device ID </a:t>
            </a:r>
          </a:p>
        </p:txBody>
      </p:sp>
      <p:sp>
        <p:nvSpPr>
          <p:cNvPr id="49" name="TextBox 49">
            <a:extLst>
              <a:ext uri="{FF2B5EF4-FFF2-40B4-BE49-F238E27FC236}">
                <a16:creationId xmlns:a16="http://schemas.microsoft.com/office/drawing/2014/main" id="{D9AFED0A-9B76-9F6B-4B46-4A63C4895B78}"/>
              </a:ext>
            </a:extLst>
          </p:cNvPr>
          <p:cNvSpPr txBox="1"/>
          <p:nvPr/>
        </p:nvSpPr>
        <p:spPr>
          <a:xfrm>
            <a:off x="2081754" y="4688668"/>
            <a:ext cx="1710243" cy="33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7"/>
              </a:lnSpc>
            </a:pPr>
            <a:r>
              <a:rPr lang="en-US" sz="1738">
                <a:solidFill>
                  <a:srgbClr val="000000"/>
                </a:solidFill>
                <a:latin typeface="Aileron Regular"/>
              </a:rPr>
              <a:t>Description</a:t>
            </a:r>
          </a:p>
        </p:txBody>
      </p:sp>
      <p:sp>
        <p:nvSpPr>
          <p:cNvPr id="50" name="TextBox 50">
            <a:extLst>
              <a:ext uri="{FF2B5EF4-FFF2-40B4-BE49-F238E27FC236}">
                <a16:creationId xmlns:a16="http://schemas.microsoft.com/office/drawing/2014/main" id="{064054EE-439F-A9B8-B372-267910290581}"/>
              </a:ext>
            </a:extLst>
          </p:cNvPr>
          <p:cNvSpPr txBox="1"/>
          <p:nvPr/>
        </p:nvSpPr>
        <p:spPr>
          <a:xfrm>
            <a:off x="14910183" y="3293963"/>
            <a:ext cx="1710243" cy="33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7"/>
              </a:lnSpc>
            </a:pPr>
            <a:r>
              <a:rPr lang="en-US" sz="1738">
                <a:solidFill>
                  <a:srgbClr val="000000"/>
                </a:solidFill>
                <a:latin typeface="Aileron Regular"/>
              </a:rPr>
              <a:t>Device User</a:t>
            </a:r>
          </a:p>
        </p:txBody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id="{036A80A5-A0DC-9EDB-9855-EFB3A390ABDA}"/>
              </a:ext>
            </a:extLst>
          </p:cNvPr>
          <p:cNvSpPr txBox="1"/>
          <p:nvPr/>
        </p:nvSpPr>
        <p:spPr>
          <a:xfrm>
            <a:off x="14910183" y="3982973"/>
            <a:ext cx="1710243" cy="33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7"/>
              </a:lnSpc>
            </a:pPr>
            <a:r>
              <a:rPr lang="en-US" sz="1738">
                <a:solidFill>
                  <a:srgbClr val="000000"/>
                </a:solidFill>
                <a:latin typeface="Aileron Regular"/>
              </a:rPr>
              <a:t>Device Model</a:t>
            </a: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2042B70C-10BF-53DC-4C88-065976B90E57}"/>
              </a:ext>
            </a:extLst>
          </p:cNvPr>
          <p:cNvSpPr txBox="1"/>
          <p:nvPr/>
        </p:nvSpPr>
        <p:spPr>
          <a:xfrm>
            <a:off x="14910183" y="2588268"/>
            <a:ext cx="1710243" cy="33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7"/>
              </a:lnSpc>
            </a:pPr>
            <a:r>
              <a:rPr lang="en-US" sz="1738">
                <a:solidFill>
                  <a:srgbClr val="000000"/>
                </a:solidFill>
                <a:latin typeface="Aileron Regular"/>
              </a:rPr>
              <a:t>Device ID</a:t>
            </a: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38D660EB-6654-5A28-C3A2-24A7DAD1BB3D}"/>
              </a:ext>
            </a:extLst>
          </p:cNvPr>
          <p:cNvSpPr txBox="1"/>
          <p:nvPr/>
        </p:nvSpPr>
        <p:spPr>
          <a:xfrm>
            <a:off x="14910183" y="4688668"/>
            <a:ext cx="2028314" cy="33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7"/>
              </a:lnSpc>
            </a:pPr>
            <a:r>
              <a:rPr lang="en-US" sz="1738">
                <a:solidFill>
                  <a:srgbClr val="000000"/>
                </a:solidFill>
                <a:latin typeface="Aileron Regular"/>
              </a:rPr>
              <a:t>Operating System</a:t>
            </a:r>
          </a:p>
        </p:txBody>
      </p:sp>
      <p:sp>
        <p:nvSpPr>
          <p:cNvPr id="54" name="TextBox 54">
            <a:extLst>
              <a:ext uri="{FF2B5EF4-FFF2-40B4-BE49-F238E27FC236}">
                <a16:creationId xmlns:a16="http://schemas.microsoft.com/office/drawing/2014/main" id="{3D26179B-A48A-2B23-F186-7EE9EAD76B75}"/>
              </a:ext>
            </a:extLst>
          </p:cNvPr>
          <p:cNvSpPr txBox="1"/>
          <p:nvPr/>
        </p:nvSpPr>
        <p:spPr>
          <a:xfrm>
            <a:off x="14910183" y="7078451"/>
            <a:ext cx="1710243" cy="33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7"/>
              </a:lnSpc>
            </a:pPr>
            <a:r>
              <a:rPr lang="en-US" sz="1738">
                <a:solidFill>
                  <a:srgbClr val="000000"/>
                </a:solidFill>
                <a:latin typeface="Aileron Regular"/>
              </a:rPr>
              <a:t>Device User</a:t>
            </a:r>
          </a:p>
        </p:txBody>
      </p:sp>
      <p:sp>
        <p:nvSpPr>
          <p:cNvPr id="55" name="TextBox 55">
            <a:extLst>
              <a:ext uri="{FF2B5EF4-FFF2-40B4-BE49-F238E27FC236}">
                <a16:creationId xmlns:a16="http://schemas.microsoft.com/office/drawing/2014/main" id="{EF6EE962-71D5-E580-0E3C-631F8426FE70}"/>
              </a:ext>
            </a:extLst>
          </p:cNvPr>
          <p:cNvSpPr txBox="1"/>
          <p:nvPr/>
        </p:nvSpPr>
        <p:spPr>
          <a:xfrm>
            <a:off x="14910183" y="7767462"/>
            <a:ext cx="1710243" cy="33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7"/>
              </a:lnSpc>
            </a:pPr>
            <a:r>
              <a:rPr lang="en-US" sz="1738">
                <a:solidFill>
                  <a:srgbClr val="000000"/>
                </a:solidFill>
                <a:latin typeface="Aileron Regular"/>
              </a:rPr>
              <a:t>Device Model</a:t>
            </a:r>
          </a:p>
        </p:txBody>
      </p:sp>
      <p:sp>
        <p:nvSpPr>
          <p:cNvPr id="56" name="TextBox 56">
            <a:extLst>
              <a:ext uri="{FF2B5EF4-FFF2-40B4-BE49-F238E27FC236}">
                <a16:creationId xmlns:a16="http://schemas.microsoft.com/office/drawing/2014/main" id="{F2692D2E-27F9-7303-4CA3-E36BEAE78CCD}"/>
              </a:ext>
            </a:extLst>
          </p:cNvPr>
          <p:cNvSpPr txBox="1"/>
          <p:nvPr/>
        </p:nvSpPr>
        <p:spPr>
          <a:xfrm>
            <a:off x="14910183" y="6372757"/>
            <a:ext cx="1710243" cy="33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7"/>
              </a:lnSpc>
            </a:pPr>
            <a:r>
              <a:rPr lang="en-US" sz="1738">
                <a:solidFill>
                  <a:srgbClr val="000000"/>
                </a:solidFill>
                <a:latin typeface="Aileron Regular"/>
              </a:rPr>
              <a:t>Device ID</a:t>
            </a:r>
          </a:p>
        </p:txBody>
      </p:sp>
      <p:sp>
        <p:nvSpPr>
          <p:cNvPr id="57" name="TextBox 57">
            <a:extLst>
              <a:ext uri="{FF2B5EF4-FFF2-40B4-BE49-F238E27FC236}">
                <a16:creationId xmlns:a16="http://schemas.microsoft.com/office/drawing/2014/main" id="{CE3A6BBD-EA6B-196E-AB86-99B6B2A49F61}"/>
              </a:ext>
            </a:extLst>
          </p:cNvPr>
          <p:cNvSpPr txBox="1"/>
          <p:nvPr/>
        </p:nvSpPr>
        <p:spPr>
          <a:xfrm>
            <a:off x="14910183" y="8473156"/>
            <a:ext cx="2028314" cy="33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07"/>
              </a:lnSpc>
            </a:pPr>
            <a:r>
              <a:rPr lang="en-US" sz="1738">
                <a:solidFill>
                  <a:srgbClr val="000000"/>
                </a:solidFill>
                <a:latin typeface="Aileron Regular"/>
              </a:rPr>
              <a:t>Operating System</a:t>
            </a:r>
          </a:p>
        </p:txBody>
      </p:sp>
      <p:sp>
        <p:nvSpPr>
          <p:cNvPr id="58" name="TextBox 58">
            <a:extLst>
              <a:ext uri="{FF2B5EF4-FFF2-40B4-BE49-F238E27FC236}">
                <a16:creationId xmlns:a16="http://schemas.microsoft.com/office/drawing/2014/main" id="{10636976-7B9A-2802-241A-4D5B45661095}"/>
              </a:ext>
            </a:extLst>
          </p:cNvPr>
          <p:cNvSpPr txBox="1"/>
          <p:nvPr/>
        </p:nvSpPr>
        <p:spPr>
          <a:xfrm>
            <a:off x="2075281" y="7206755"/>
            <a:ext cx="1710243" cy="33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7"/>
              </a:lnSpc>
            </a:pPr>
            <a:r>
              <a:rPr lang="en-US" sz="1738">
                <a:solidFill>
                  <a:srgbClr val="000000"/>
                </a:solidFill>
                <a:latin typeface="Aileron Regular"/>
              </a:rPr>
              <a:t>Device Model</a:t>
            </a:r>
          </a:p>
        </p:txBody>
      </p:sp>
      <p:sp>
        <p:nvSpPr>
          <p:cNvPr id="59" name="TextBox 59">
            <a:extLst>
              <a:ext uri="{FF2B5EF4-FFF2-40B4-BE49-F238E27FC236}">
                <a16:creationId xmlns:a16="http://schemas.microsoft.com/office/drawing/2014/main" id="{D0D02EF9-A75F-F400-5A62-610FE081C011}"/>
              </a:ext>
            </a:extLst>
          </p:cNvPr>
          <p:cNvSpPr txBox="1"/>
          <p:nvPr/>
        </p:nvSpPr>
        <p:spPr>
          <a:xfrm>
            <a:off x="2075281" y="7895766"/>
            <a:ext cx="1710243" cy="33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7"/>
              </a:lnSpc>
            </a:pPr>
            <a:r>
              <a:rPr lang="en-US" sz="1738">
                <a:solidFill>
                  <a:srgbClr val="000000"/>
                </a:solidFill>
                <a:latin typeface="Aileron Regular"/>
              </a:rPr>
              <a:t>Device Brand</a:t>
            </a:r>
          </a:p>
        </p:txBody>
      </p:sp>
      <p:sp>
        <p:nvSpPr>
          <p:cNvPr id="60" name="TextBox 60">
            <a:extLst>
              <a:ext uri="{FF2B5EF4-FFF2-40B4-BE49-F238E27FC236}">
                <a16:creationId xmlns:a16="http://schemas.microsoft.com/office/drawing/2014/main" id="{414D5E4E-0A89-179E-9953-B4F204E6FC9E}"/>
              </a:ext>
            </a:extLst>
          </p:cNvPr>
          <p:cNvSpPr txBox="1"/>
          <p:nvPr/>
        </p:nvSpPr>
        <p:spPr>
          <a:xfrm>
            <a:off x="2075281" y="6501061"/>
            <a:ext cx="1710243" cy="33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7"/>
              </a:lnSpc>
            </a:pPr>
            <a:r>
              <a:rPr lang="en-US" sz="1738">
                <a:solidFill>
                  <a:srgbClr val="000000"/>
                </a:solidFill>
                <a:latin typeface="Aileron Regular"/>
              </a:rPr>
              <a:t>Device ID</a:t>
            </a:r>
          </a:p>
        </p:txBody>
      </p:sp>
      <p:sp>
        <p:nvSpPr>
          <p:cNvPr id="61" name="TextBox 61">
            <a:extLst>
              <a:ext uri="{FF2B5EF4-FFF2-40B4-BE49-F238E27FC236}">
                <a16:creationId xmlns:a16="http://schemas.microsoft.com/office/drawing/2014/main" id="{3B1542D9-84F6-39C4-ADBC-4635C75FDD20}"/>
              </a:ext>
            </a:extLst>
          </p:cNvPr>
          <p:cNvSpPr txBox="1"/>
          <p:nvPr/>
        </p:nvSpPr>
        <p:spPr>
          <a:xfrm>
            <a:off x="2075281" y="8601461"/>
            <a:ext cx="1710243" cy="331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07"/>
              </a:lnSpc>
            </a:pPr>
            <a:r>
              <a:rPr lang="en-US" sz="1738">
                <a:solidFill>
                  <a:srgbClr val="000000"/>
                </a:solidFill>
                <a:latin typeface="Aileron Regular"/>
              </a:rPr>
              <a:t>Date of Purchase</a:t>
            </a:r>
          </a:p>
        </p:txBody>
      </p:sp>
      <p:pic>
        <p:nvPicPr>
          <p:cNvPr id="62" name="Picture 62">
            <a:extLst>
              <a:ext uri="{FF2B5EF4-FFF2-40B4-BE49-F238E27FC236}">
                <a16:creationId xmlns:a16="http://schemas.microsoft.com/office/drawing/2014/main" id="{664B0EDB-5A27-FC34-E97B-F6F0446026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sp>
        <p:nvSpPr>
          <p:cNvPr id="67" name="TextBox 67">
            <a:extLst>
              <a:ext uri="{FF2B5EF4-FFF2-40B4-BE49-F238E27FC236}">
                <a16:creationId xmlns:a16="http://schemas.microsoft.com/office/drawing/2014/main" id="{C69CDA3B-E7CC-6D37-B8D5-988416C91911}"/>
              </a:ext>
            </a:extLst>
          </p:cNvPr>
          <p:cNvSpPr txBox="1"/>
          <p:nvPr/>
        </p:nvSpPr>
        <p:spPr>
          <a:xfrm>
            <a:off x="1591916" y="866775"/>
            <a:ext cx="10034141" cy="101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7EB4"/>
                </a:solidFill>
                <a:latin typeface="Poppins Bold"/>
              </a:rPr>
              <a:t>FINDING THE COMMONALITY</a:t>
            </a:r>
          </a:p>
        </p:txBody>
      </p:sp>
    </p:spTree>
    <p:extLst>
      <p:ext uri="{BB962C8B-B14F-4D97-AF65-F5344CB8AC3E}">
        <p14:creationId xmlns:p14="http://schemas.microsoft.com/office/powerpoint/2010/main" val="9276192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F3CF66B-10AF-E155-E738-5A45DB492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sp>
        <p:nvSpPr>
          <p:cNvPr id="7" name="AutoShape 7">
            <a:extLst>
              <a:ext uri="{FF2B5EF4-FFF2-40B4-BE49-F238E27FC236}">
                <a16:creationId xmlns:a16="http://schemas.microsoft.com/office/drawing/2014/main" id="{889E8B07-9490-3FF8-ADA8-2C1F7C165ABB}"/>
              </a:ext>
            </a:extLst>
          </p:cNvPr>
          <p:cNvSpPr/>
          <p:nvPr/>
        </p:nvSpPr>
        <p:spPr>
          <a:xfrm>
            <a:off x="1916661" y="10008626"/>
            <a:ext cx="48633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AB541A5B-6C56-2B66-44E0-AB1873439360}"/>
              </a:ext>
            </a:extLst>
          </p:cNvPr>
          <p:cNvSpPr/>
          <p:nvPr/>
        </p:nvSpPr>
        <p:spPr>
          <a:xfrm>
            <a:off x="4439454" y="10008626"/>
            <a:ext cx="48633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EE2B98FF-DB60-68D5-FF4F-F1F8BA50198D}"/>
              </a:ext>
            </a:extLst>
          </p:cNvPr>
          <p:cNvSpPr/>
          <p:nvPr/>
        </p:nvSpPr>
        <p:spPr>
          <a:xfrm>
            <a:off x="8026356" y="10008626"/>
            <a:ext cx="48633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9D3B5E61-518D-9DE3-62D8-488B747AEE5A}"/>
              </a:ext>
            </a:extLst>
          </p:cNvPr>
          <p:cNvSpPr/>
          <p:nvPr/>
        </p:nvSpPr>
        <p:spPr>
          <a:xfrm>
            <a:off x="10766686" y="10008626"/>
            <a:ext cx="48633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56A9995E-864A-7330-E714-A8FC32D69A80}"/>
              </a:ext>
            </a:extLst>
          </p:cNvPr>
          <p:cNvSpPr/>
          <p:nvPr/>
        </p:nvSpPr>
        <p:spPr>
          <a:xfrm>
            <a:off x="13811140" y="10008626"/>
            <a:ext cx="48633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EB201C97-34C1-A556-73F2-98419A854D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78" r="951" b="7358"/>
          <a:stretch>
            <a:fillRect/>
          </a:stretch>
        </p:blipFill>
        <p:spPr>
          <a:xfrm>
            <a:off x="2443866" y="2873612"/>
            <a:ext cx="12137647" cy="6949708"/>
          </a:xfrm>
          <a:prstGeom prst="rect">
            <a:avLst/>
          </a:prstGeom>
        </p:spPr>
      </p:pic>
      <p:grpSp>
        <p:nvGrpSpPr>
          <p:cNvPr id="13" name="Group 13">
            <a:extLst>
              <a:ext uri="{FF2B5EF4-FFF2-40B4-BE49-F238E27FC236}">
                <a16:creationId xmlns:a16="http://schemas.microsoft.com/office/drawing/2014/main" id="{FC3B9A05-D6CE-9905-9DB8-38068D7F6AA1}"/>
              </a:ext>
            </a:extLst>
          </p:cNvPr>
          <p:cNvGrpSpPr/>
          <p:nvPr/>
        </p:nvGrpSpPr>
        <p:grpSpPr>
          <a:xfrm>
            <a:off x="1577818" y="907257"/>
            <a:ext cx="11466829" cy="1341317"/>
            <a:chOff x="0" y="-161925"/>
            <a:chExt cx="15289105" cy="1788424"/>
          </a:xfrm>
        </p:grpSpPr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1EB40CB-082D-97CF-4F32-9B2F5329DBA3}"/>
                </a:ext>
              </a:extLst>
            </p:cNvPr>
            <p:cNvSpPr txBox="1"/>
            <p:nvPr/>
          </p:nvSpPr>
          <p:spPr>
            <a:xfrm>
              <a:off x="0" y="830844"/>
              <a:ext cx="15289105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040"/>
                </a:lnSpc>
                <a:spcBef>
                  <a:spcPct val="0"/>
                </a:spcBef>
              </a:pPr>
              <a:endParaRPr lang="en-US" sz="3600">
                <a:solidFill>
                  <a:srgbClr val="00205B"/>
                </a:solidFill>
                <a:latin typeface="Open Sauce SemiBold Bold"/>
              </a:endParaRPr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32876690-FE4A-594A-5D36-C4A2455B1A68}"/>
                </a:ext>
              </a:extLst>
            </p:cNvPr>
            <p:cNvSpPr txBox="1"/>
            <p:nvPr/>
          </p:nvSpPr>
          <p:spPr>
            <a:xfrm>
              <a:off x="18797" y="-161925"/>
              <a:ext cx="13378855" cy="1293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40"/>
                </a:lnSpc>
              </a:pPr>
              <a:r>
                <a:rPr lang="en-US" sz="5600">
                  <a:solidFill>
                    <a:srgbClr val="007EB4"/>
                  </a:solidFill>
                  <a:latin typeface="Poppins Bold"/>
                </a:rPr>
                <a:t>RECLASSIFYING ISSUES</a:t>
              </a:r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7E571DE0-FF59-95B0-5B62-6F297EDF020A}"/>
              </a:ext>
            </a:extLst>
          </p:cNvPr>
          <p:cNvGrpSpPr/>
          <p:nvPr/>
        </p:nvGrpSpPr>
        <p:grpSpPr>
          <a:xfrm>
            <a:off x="16483234" y="9883817"/>
            <a:ext cx="1357044" cy="268669"/>
            <a:chOff x="0" y="0"/>
            <a:chExt cx="1809392" cy="358225"/>
          </a:xfrm>
        </p:grpSpPr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068E22BA-0D79-A4FB-67E6-E312719A3687}"/>
                </a:ext>
              </a:extLst>
            </p:cNvPr>
            <p:cNvSpPr txBox="1"/>
            <p:nvPr/>
          </p:nvSpPr>
          <p:spPr>
            <a:xfrm>
              <a:off x="1434023" y="-38100"/>
              <a:ext cx="375369" cy="386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7"/>
                </a:lnSpc>
              </a:pPr>
              <a:r>
                <a:rPr lang="en-US" sz="1719">
                  <a:solidFill>
                    <a:srgbClr val="FFFFFF"/>
                  </a:solidFill>
                  <a:latin typeface="HK Grotesk Medium"/>
                </a:rPr>
                <a:t>31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89FF1178-64B8-61C7-2DD1-7C139CCAE0D9}"/>
                </a:ext>
              </a:extLst>
            </p:cNvPr>
            <p:cNvSpPr txBox="1"/>
            <p:nvPr/>
          </p:nvSpPr>
          <p:spPr>
            <a:xfrm>
              <a:off x="0" y="15325"/>
              <a:ext cx="1286669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063"/>
                </a:lnSpc>
              </a:pPr>
              <a:r>
                <a:rPr lang="en-US" sz="1719">
                  <a:solidFill>
                    <a:srgbClr val="FFFFFF"/>
                  </a:solidFill>
                  <a:latin typeface="HK Grotesk Medium"/>
                </a:rPr>
                <a:t>VIHARI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6243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A6928E05-3779-E6EA-D174-0838649FE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sp>
        <p:nvSpPr>
          <p:cNvPr id="7" name="AutoShape 7">
            <a:extLst>
              <a:ext uri="{FF2B5EF4-FFF2-40B4-BE49-F238E27FC236}">
                <a16:creationId xmlns:a16="http://schemas.microsoft.com/office/drawing/2014/main" id="{51AEF438-F220-A2E4-BCDD-D66A6722FF27}"/>
              </a:ext>
            </a:extLst>
          </p:cNvPr>
          <p:cNvSpPr/>
          <p:nvPr/>
        </p:nvSpPr>
        <p:spPr>
          <a:xfrm>
            <a:off x="1916661" y="10008626"/>
            <a:ext cx="48633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A38C65D5-DD76-F886-54ED-52D8CEA88A54}"/>
              </a:ext>
            </a:extLst>
          </p:cNvPr>
          <p:cNvSpPr/>
          <p:nvPr/>
        </p:nvSpPr>
        <p:spPr>
          <a:xfrm>
            <a:off x="4439454" y="10008626"/>
            <a:ext cx="48633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6BB9A292-7C23-2641-87C3-599FF6D3CC9D}"/>
              </a:ext>
            </a:extLst>
          </p:cNvPr>
          <p:cNvSpPr/>
          <p:nvPr/>
        </p:nvSpPr>
        <p:spPr>
          <a:xfrm>
            <a:off x="8026356" y="10008626"/>
            <a:ext cx="48633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36CFDC81-FA4D-21EE-B864-0A36EEEA9D39}"/>
              </a:ext>
            </a:extLst>
          </p:cNvPr>
          <p:cNvSpPr/>
          <p:nvPr/>
        </p:nvSpPr>
        <p:spPr>
          <a:xfrm>
            <a:off x="10766686" y="10008626"/>
            <a:ext cx="48633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9941EAB1-FF75-619E-9FB0-E7EE9A8ED305}"/>
              </a:ext>
            </a:extLst>
          </p:cNvPr>
          <p:cNvSpPr/>
          <p:nvPr/>
        </p:nvSpPr>
        <p:spPr>
          <a:xfrm>
            <a:off x="13811140" y="10008626"/>
            <a:ext cx="486334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9FF9A002-76E2-00DD-9059-FAEC7C1C33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257216" y="5528463"/>
            <a:ext cx="1467153" cy="524507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4BEC560-F9F2-B803-3290-49AC31B650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653572" y="5790717"/>
            <a:ext cx="6852111" cy="34261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B740132C-75BB-603E-FFDA-8A678CE29F5D}"/>
              </a:ext>
            </a:extLst>
          </p:cNvPr>
          <p:cNvSpPr txBox="1"/>
          <p:nvPr/>
        </p:nvSpPr>
        <p:spPr>
          <a:xfrm>
            <a:off x="1591916" y="866775"/>
            <a:ext cx="11608682" cy="1010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7EB4"/>
                </a:solidFill>
                <a:latin typeface="Poppins Bold"/>
              </a:rPr>
              <a:t>DETERMINING RATE OF FAILURE</a:t>
            </a: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247FEBC4-92C3-474D-3194-20738D0FDB9F}"/>
              </a:ext>
            </a:extLst>
          </p:cNvPr>
          <p:cNvGrpSpPr/>
          <p:nvPr/>
        </p:nvGrpSpPr>
        <p:grpSpPr>
          <a:xfrm>
            <a:off x="16483234" y="9883817"/>
            <a:ext cx="1357044" cy="268669"/>
            <a:chOff x="0" y="0"/>
            <a:chExt cx="1809392" cy="358225"/>
          </a:xfrm>
        </p:grpSpPr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FAD0028F-E17B-0D2B-DC80-C7C704371444}"/>
                </a:ext>
              </a:extLst>
            </p:cNvPr>
            <p:cNvSpPr txBox="1"/>
            <p:nvPr/>
          </p:nvSpPr>
          <p:spPr>
            <a:xfrm>
              <a:off x="1434023" y="-38100"/>
              <a:ext cx="375369" cy="3862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407"/>
                </a:lnSpc>
              </a:pPr>
              <a:r>
                <a:rPr lang="en-US" sz="1719">
                  <a:solidFill>
                    <a:srgbClr val="FFFFFF"/>
                  </a:solidFill>
                  <a:latin typeface="HK Grotesk Medium"/>
                </a:rPr>
                <a:t>31</a:t>
              </a: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DD20A124-8D1E-1AB5-772C-865209B787BD}"/>
                </a:ext>
              </a:extLst>
            </p:cNvPr>
            <p:cNvSpPr txBox="1"/>
            <p:nvPr/>
          </p:nvSpPr>
          <p:spPr>
            <a:xfrm>
              <a:off x="0" y="15325"/>
              <a:ext cx="1286669" cy="342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063"/>
                </a:lnSpc>
              </a:pPr>
              <a:r>
                <a:rPr lang="en-US" sz="1719">
                  <a:solidFill>
                    <a:srgbClr val="FFFFFF"/>
                  </a:solidFill>
                  <a:latin typeface="HK Grotesk Medium"/>
                </a:rPr>
                <a:t>VIHARI</a:t>
              </a: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FC9F28D9-1A28-DE53-4089-A38E9436A8D0}"/>
              </a:ext>
            </a:extLst>
          </p:cNvPr>
          <p:cNvSpPr txBox="1"/>
          <p:nvPr/>
        </p:nvSpPr>
        <p:spPr>
          <a:xfrm>
            <a:off x="1591916" y="5173021"/>
            <a:ext cx="4731850" cy="898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31"/>
              </a:lnSpc>
              <a:spcBef>
                <a:spcPct val="0"/>
              </a:spcBef>
            </a:pPr>
            <a:r>
              <a:rPr lang="en-US" sz="6026">
                <a:solidFill>
                  <a:srgbClr val="000000"/>
                </a:solidFill>
                <a:latin typeface="HK Grotesk Medium"/>
              </a:rPr>
              <a:t>Rate of failure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F899DF83-917D-2A38-9666-199CD9D2F1B7}"/>
              </a:ext>
            </a:extLst>
          </p:cNvPr>
          <p:cNvSpPr txBox="1"/>
          <p:nvPr/>
        </p:nvSpPr>
        <p:spPr>
          <a:xfrm>
            <a:off x="9653572" y="6398388"/>
            <a:ext cx="7143660" cy="59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3"/>
              </a:lnSpc>
              <a:spcBef>
                <a:spcPct val="0"/>
              </a:spcBef>
            </a:pPr>
            <a:r>
              <a:rPr lang="en-US" sz="4003">
                <a:solidFill>
                  <a:srgbClr val="000000"/>
                </a:solidFill>
                <a:latin typeface="HK Grotesk Medium"/>
              </a:rPr>
              <a:t>Total Number of Device models 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C90E2123-C650-8779-CC0A-205EEA55993F}"/>
              </a:ext>
            </a:extLst>
          </p:cNvPr>
          <p:cNvSpPr txBox="1"/>
          <p:nvPr/>
        </p:nvSpPr>
        <p:spPr>
          <a:xfrm>
            <a:off x="9470235" y="4249413"/>
            <a:ext cx="7510334" cy="1194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3"/>
              </a:lnSpc>
              <a:spcBef>
                <a:spcPct val="0"/>
              </a:spcBef>
            </a:pPr>
            <a:r>
              <a:rPr lang="en-US" sz="4003">
                <a:solidFill>
                  <a:srgbClr val="000000"/>
                </a:solidFill>
                <a:latin typeface="HK Grotesk Medium"/>
              </a:rPr>
              <a:t>Number of Issues Reported per model </a:t>
            </a:r>
          </a:p>
        </p:txBody>
      </p:sp>
    </p:spTree>
    <p:extLst>
      <p:ext uri="{BB962C8B-B14F-4D97-AF65-F5344CB8AC3E}">
        <p14:creationId xmlns:p14="http://schemas.microsoft.com/office/powerpoint/2010/main" val="3181037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327321" y="3601360"/>
            <a:ext cx="15629626" cy="3929027"/>
            <a:chOff x="0" y="0"/>
            <a:chExt cx="20839501" cy="5238703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789251" y="0"/>
              <a:ext cx="2876927" cy="2876927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2734" y="582446"/>
              <a:ext cx="1769961" cy="1712035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7173323" y="0"/>
              <a:ext cx="2876927" cy="2876927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17748213" y="589021"/>
              <a:ext cx="1727146" cy="1698884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250609" y="0"/>
              <a:ext cx="2876927" cy="2876927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6550615" y="647236"/>
              <a:ext cx="2276913" cy="1582455"/>
            </a:xfrm>
            <a:prstGeom prst="rect">
              <a:avLst/>
            </a:prstGeom>
          </p:spPr>
        </p:pic>
        <p:sp>
          <p:nvSpPr>
            <p:cNvPr id="21" name="TextBox 21"/>
            <p:cNvSpPr txBox="1"/>
            <p:nvPr/>
          </p:nvSpPr>
          <p:spPr>
            <a:xfrm>
              <a:off x="0" y="3120978"/>
              <a:ext cx="4455429" cy="211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45">
                  <a:solidFill>
                    <a:srgbClr val="00A7B5"/>
                  </a:solidFill>
                  <a:latin typeface="Poppins Bold"/>
                </a:rPr>
                <a:t>370+ RESEARCH HOURS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6384072" y="3120978"/>
              <a:ext cx="4455429" cy="211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45">
                  <a:solidFill>
                    <a:srgbClr val="00A7B5"/>
                  </a:solidFill>
                  <a:latin typeface="Poppins Bold"/>
                </a:rPr>
                <a:t>42,000+ DATA POINTS AFTER CLEANING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5461357" y="3120978"/>
              <a:ext cx="4455429" cy="211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45">
                  <a:solidFill>
                    <a:srgbClr val="00A7B5"/>
                  </a:solidFill>
                  <a:latin typeface="Poppins Bold"/>
                </a:rPr>
                <a:t>907+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 spc="345">
                  <a:solidFill>
                    <a:srgbClr val="00A7B5"/>
                  </a:solidFill>
                  <a:latin typeface="Poppins Bold"/>
                </a:rPr>
                <a:t>WORK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 spc="345">
                  <a:solidFill>
                    <a:srgbClr val="00A7B5"/>
                  </a:solidFill>
                  <a:latin typeface="Poppins Bold"/>
                </a:rPr>
                <a:t>HOURS</a:t>
              </a:r>
            </a:p>
          </p:txBody>
        </p: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1711966" y="0"/>
              <a:ext cx="2876927" cy="2876927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12500569" y="716397"/>
              <a:ext cx="1299720" cy="1444133"/>
            </a:xfrm>
            <a:prstGeom prst="rect">
              <a:avLst/>
            </a:prstGeom>
          </p:spPr>
        </p:pic>
        <p:sp>
          <p:nvSpPr>
            <p:cNvPr id="26" name="TextBox 26"/>
            <p:cNvSpPr txBox="1"/>
            <p:nvPr/>
          </p:nvSpPr>
          <p:spPr>
            <a:xfrm>
              <a:off x="10922714" y="3120978"/>
              <a:ext cx="4455429" cy="2117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45">
                  <a:solidFill>
                    <a:srgbClr val="00A7B5"/>
                  </a:solidFill>
                  <a:latin typeface="Poppins Bold"/>
                </a:rPr>
                <a:t>5 MAJOR DATA REPOSITORIES 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28700" y="895350"/>
            <a:ext cx="3382566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007EB4"/>
                </a:solidFill>
                <a:latin typeface="Poppins Bold"/>
              </a:rPr>
              <a:t>THE FACTS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656B1E3-5A1B-2115-D67C-713CB091BB0F}"/>
              </a:ext>
            </a:extLst>
          </p:cNvPr>
          <p:cNvGrpSpPr/>
          <p:nvPr/>
        </p:nvGrpSpPr>
        <p:grpSpPr>
          <a:xfrm rot="16200000">
            <a:off x="5791468" y="-1227027"/>
            <a:ext cx="851803" cy="8569485"/>
            <a:chOff x="0" y="0"/>
            <a:chExt cx="660400" cy="664388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E573D86-3F1C-BEB7-DB2D-08462314E310}"/>
                </a:ext>
              </a:extLst>
            </p:cNvPr>
            <p:cNvSpPr/>
            <p:nvPr/>
          </p:nvSpPr>
          <p:spPr>
            <a:xfrm>
              <a:off x="0" y="0"/>
              <a:ext cx="660400" cy="6643889"/>
            </a:xfrm>
            <a:custGeom>
              <a:avLst/>
              <a:gdLst/>
              <a:ahLst/>
              <a:cxnLst/>
              <a:rect l="l" t="t" r="r" b="b"/>
              <a:pathLst>
                <a:path w="660400" h="6643889">
                  <a:moveTo>
                    <a:pt x="220252" y="6624820"/>
                  </a:moveTo>
                  <a:cubicBezTo>
                    <a:pt x="254109" y="6636334"/>
                    <a:pt x="292600" y="6643889"/>
                    <a:pt x="330378" y="6643889"/>
                  </a:cubicBezTo>
                  <a:cubicBezTo>
                    <a:pt x="368157" y="6643889"/>
                    <a:pt x="404509" y="6637412"/>
                    <a:pt x="438009" y="6625899"/>
                  </a:cubicBezTo>
                  <a:cubicBezTo>
                    <a:pt x="438723" y="6625539"/>
                    <a:pt x="439435" y="6625539"/>
                    <a:pt x="440148" y="6625179"/>
                  </a:cubicBezTo>
                  <a:cubicBezTo>
                    <a:pt x="565955" y="6579124"/>
                    <a:pt x="658618" y="6457510"/>
                    <a:pt x="660400" y="618586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6181272"/>
                  </a:lnTo>
                  <a:cubicBezTo>
                    <a:pt x="1782" y="6458229"/>
                    <a:pt x="93019" y="6579844"/>
                    <a:pt x="220252" y="6624820"/>
                  </a:cubicBezTo>
                  <a:close/>
                </a:path>
              </a:pathLst>
            </a:custGeom>
            <a:solidFill>
              <a:srgbClr val="00A7B5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714E25B-5424-D99E-4E4F-812C0E7A916D}"/>
                </a:ext>
              </a:extLst>
            </p:cNvPr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6E9FC71B-94C2-8E3A-0243-CEEE7E1E3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0189" y="2547668"/>
            <a:ext cx="904876" cy="904876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3F884881-FCCA-F317-7B6E-A8EE7A6759B5}"/>
              </a:ext>
            </a:extLst>
          </p:cNvPr>
          <p:cNvGrpSpPr/>
          <p:nvPr/>
        </p:nvGrpSpPr>
        <p:grpSpPr>
          <a:xfrm rot="-5400000">
            <a:off x="5773179" y="1095433"/>
            <a:ext cx="799215" cy="8480320"/>
            <a:chOff x="0" y="0"/>
            <a:chExt cx="660400" cy="700738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7A0D927-9609-E444-73B1-6F2E02959097}"/>
                </a:ext>
              </a:extLst>
            </p:cNvPr>
            <p:cNvSpPr/>
            <p:nvPr/>
          </p:nvSpPr>
          <p:spPr>
            <a:xfrm>
              <a:off x="0" y="0"/>
              <a:ext cx="660400" cy="7007379"/>
            </a:xfrm>
            <a:custGeom>
              <a:avLst/>
              <a:gdLst/>
              <a:ahLst/>
              <a:cxnLst/>
              <a:rect l="l" t="t" r="r" b="b"/>
              <a:pathLst>
                <a:path w="660400" h="7007379">
                  <a:moveTo>
                    <a:pt x="220252" y="6988311"/>
                  </a:moveTo>
                  <a:cubicBezTo>
                    <a:pt x="254109" y="6999825"/>
                    <a:pt x="292600" y="7007379"/>
                    <a:pt x="330378" y="7007379"/>
                  </a:cubicBezTo>
                  <a:cubicBezTo>
                    <a:pt x="368157" y="7007379"/>
                    <a:pt x="404509" y="7000903"/>
                    <a:pt x="438009" y="6989389"/>
                  </a:cubicBezTo>
                  <a:cubicBezTo>
                    <a:pt x="438723" y="6989029"/>
                    <a:pt x="439435" y="6989029"/>
                    <a:pt x="440148" y="6988670"/>
                  </a:cubicBezTo>
                  <a:cubicBezTo>
                    <a:pt x="565955" y="6942615"/>
                    <a:pt x="658618" y="6821001"/>
                    <a:pt x="660400" y="654127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6536424"/>
                  </a:lnTo>
                  <a:cubicBezTo>
                    <a:pt x="1782" y="6821719"/>
                    <a:pt x="93019" y="6943335"/>
                    <a:pt x="220252" y="6988311"/>
                  </a:cubicBezTo>
                  <a:close/>
                </a:path>
              </a:pathLst>
            </a:custGeom>
            <a:solidFill>
              <a:srgbClr val="00A7B5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12F9F09-0931-9850-09F8-08AB4DDC11B9}"/>
                </a:ext>
              </a:extLst>
            </p:cNvPr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9">
            <a:extLst>
              <a:ext uri="{FF2B5EF4-FFF2-40B4-BE49-F238E27FC236}">
                <a16:creationId xmlns:a16="http://schemas.microsoft.com/office/drawing/2014/main" id="{DE888AE3-0B1C-5AFB-0A00-AFEAA3C19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0189" y="4883155"/>
            <a:ext cx="904876" cy="904876"/>
          </a:xfrm>
          <a:prstGeom prst="rect">
            <a:avLst/>
          </a:prstGeom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558C4B79-B247-EA9B-F0EA-060E43841CCB}"/>
              </a:ext>
            </a:extLst>
          </p:cNvPr>
          <p:cNvGrpSpPr/>
          <p:nvPr/>
        </p:nvGrpSpPr>
        <p:grpSpPr>
          <a:xfrm rot="-5400000">
            <a:off x="5817762" y="3386338"/>
            <a:ext cx="799215" cy="8569485"/>
            <a:chOff x="0" y="0"/>
            <a:chExt cx="660400" cy="7081058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7FEF032-E809-1371-37A0-6BBAC5D27451}"/>
                </a:ext>
              </a:extLst>
            </p:cNvPr>
            <p:cNvSpPr/>
            <p:nvPr/>
          </p:nvSpPr>
          <p:spPr>
            <a:xfrm>
              <a:off x="0" y="0"/>
              <a:ext cx="660400" cy="7081058"/>
            </a:xfrm>
            <a:custGeom>
              <a:avLst/>
              <a:gdLst/>
              <a:ahLst/>
              <a:cxnLst/>
              <a:rect l="l" t="t" r="r" b="b"/>
              <a:pathLst>
                <a:path w="660400" h="7081058">
                  <a:moveTo>
                    <a:pt x="220252" y="7061989"/>
                  </a:moveTo>
                  <a:cubicBezTo>
                    <a:pt x="254109" y="7073502"/>
                    <a:pt x="292600" y="7081058"/>
                    <a:pt x="330378" y="7081058"/>
                  </a:cubicBezTo>
                  <a:cubicBezTo>
                    <a:pt x="368157" y="7081058"/>
                    <a:pt x="404509" y="7074581"/>
                    <a:pt x="438009" y="7063067"/>
                  </a:cubicBezTo>
                  <a:cubicBezTo>
                    <a:pt x="438723" y="7062708"/>
                    <a:pt x="439435" y="7062708"/>
                    <a:pt x="440148" y="7062348"/>
                  </a:cubicBezTo>
                  <a:cubicBezTo>
                    <a:pt x="565955" y="7016293"/>
                    <a:pt x="658618" y="6894679"/>
                    <a:pt x="660400" y="6613320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6608412"/>
                  </a:lnTo>
                  <a:cubicBezTo>
                    <a:pt x="1782" y="6895398"/>
                    <a:pt x="93019" y="7017013"/>
                    <a:pt x="220252" y="7061989"/>
                  </a:cubicBezTo>
                  <a:close/>
                </a:path>
              </a:pathLst>
            </a:custGeom>
            <a:solidFill>
              <a:srgbClr val="00A7B5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D82EFC4-4125-6E95-C8D3-0530AC936327}"/>
                </a:ext>
              </a:extLst>
            </p:cNvPr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3" name="Picture 13">
            <a:extLst>
              <a:ext uri="{FF2B5EF4-FFF2-40B4-BE49-F238E27FC236}">
                <a16:creationId xmlns:a16="http://schemas.microsoft.com/office/drawing/2014/main" id="{0DB05A21-2E67-EC1F-AF6C-F4E6BA875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0189" y="7218642"/>
            <a:ext cx="904876" cy="904876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070E9F84-F625-D34A-CB22-337E5D9359A3}"/>
              </a:ext>
            </a:extLst>
          </p:cNvPr>
          <p:cNvSpPr txBox="1"/>
          <p:nvPr/>
        </p:nvSpPr>
        <p:spPr>
          <a:xfrm>
            <a:off x="2777814" y="5005674"/>
            <a:ext cx="6786191" cy="56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56"/>
              </a:lnSpc>
            </a:pPr>
            <a:r>
              <a:rPr lang="en-US" sz="3112">
                <a:solidFill>
                  <a:srgbClr val="007EB4"/>
                </a:solidFill>
                <a:latin typeface="Poppins Bold"/>
              </a:rPr>
              <a:t>DEVELOP A PROACTIVE APPROACH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D538B7E-BC6E-924B-9B84-A7CD72F0160D}"/>
              </a:ext>
            </a:extLst>
          </p:cNvPr>
          <p:cNvSpPr txBox="1"/>
          <p:nvPr/>
        </p:nvSpPr>
        <p:spPr>
          <a:xfrm>
            <a:off x="2777814" y="7341161"/>
            <a:ext cx="6840331" cy="56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56"/>
              </a:lnSpc>
            </a:pPr>
            <a:r>
              <a:rPr lang="en-US" sz="3112">
                <a:solidFill>
                  <a:srgbClr val="007EB4"/>
                </a:solidFill>
                <a:latin typeface="Poppins Bold"/>
              </a:rPr>
              <a:t> BUILD COST AND SAVINGS MATRIX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B8ACD9A9-FE13-2256-DFE0-E439CE472284}"/>
              </a:ext>
            </a:extLst>
          </p:cNvPr>
          <p:cNvSpPr txBox="1"/>
          <p:nvPr/>
        </p:nvSpPr>
        <p:spPr>
          <a:xfrm>
            <a:off x="2777814" y="2670187"/>
            <a:ext cx="7635133" cy="56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56"/>
              </a:lnSpc>
            </a:pPr>
            <a:r>
              <a:rPr lang="en-US" sz="3112">
                <a:solidFill>
                  <a:srgbClr val="007EB4"/>
                </a:solidFill>
                <a:latin typeface="Poppins Bold"/>
              </a:rPr>
              <a:t>ANALYZE DESKTOP DEVICE FAILURES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9968BE4-2F77-0F33-8621-C21136F2D5FB}"/>
              </a:ext>
            </a:extLst>
          </p:cNvPr>
          <p:cNvSpPr txBox="1"/>
          <p:nvPr/>
        </p:nvSpPr>
        <p:spPr>
          <a:xfrm>
            <a:off x="2777814" y="3596741"/>
            <a:ext cx="7635133" cy="71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4"/>
              </a:lnSpc>
            </a:pPr>
            <a:r>
              <a:rPr lang="en-US" sz="2024">
                <a:solidFill>
                  <a:srgbClr val="272727"/>
                </a:solidFill>
                <a:latin typeface="Poppins"/>
              </a:rPr>
              <a:t>Create a benchmark of desktop device failures by studying </a:t>
            </a:r>
          </a:p>
          <a:p>
            <a:pPr>
              <a:lnSpc>
                <a:spcPts val="2834"/>
              </a:lnSpc>
            </a:pPr>
            <a:r>
              <a:rPr lang="en-US" sz="2024">
                <a:solidFill>
                  <a:srgbClr val="272727"/>
                </a:solidFill>
                <a:latin typeface="Poppins"/>
              </a:rPr>
              <a:t>1 year desktop service-ticket data.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0A27A49-5141-037F-38F2-8292D7951AAE}"/>
              </a:ext>
            </a:extLst>
          </p:cNvPr>
          <p:cNvSpPr txBox="1"/>
          <p:nvPr/>
        </p:nvSpPr>
        <p:spPr>
          <a:xfrm>
            <a:off x="2777814" y="5932228"/>
            <a:ext cx="7556801" cy="71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4"/>
              </a:lnSpc>
            </a:pPr>
            <a:r>
              <a:rPr lang="en-US" sz="2024">
                <a:solidFill>
                  <a:srgbClr val="272727"/>
                </a:solidFill>
                <a:latin typeface="Poppins"/>
              </a:rPr>
              <a:t>Generate a proactive approach that predicts any possible</a:t>
            </a:r>
          </a:p>
          <a:p>
            <a:pPr>
              <a:lnSpc>
                <a:spcPts val="2834"/>
              </a:lnSpc>
            </a:pPr>
            <a:r>
              <a:rPr lang="en-US" sz="2024">
                <a:solidFill>
                  <a:srgbClr val="272727"/>
                </a:solidFill>
                <a:latin typeface="Poppins"/>
              </a:rPr>
              <a:t> issues or downtime in the devices.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0248196-E8A8-1438-3E2B-630DC87BAEAF}"/>
              </a:ext>
            </a:extLst>
          </p:cNvPr>
          <p:cNvSpPr txBox="1"/>
          <p:nvPr/>
        </p:nvSpPr>
        <p:spPr>
          <a:xfrm>
            <a:off x="2777814" y="8267747"/>
            <a:ext cx="14235404" cy="71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34"/>
              </a:lnSpc>
            </a:pPr>
            <a:r>
              <a:rPr lang="en-US" sz="2024">
                <a:solidFill>
                  <a:srgbClr val="272727"/>
                </a:solidFill>
                <a:latin typeface="Poppins"/>
              </a:rPr>
              <a:t>Develop a cost and savings matrix to show the importance </a:t>
            </a:r>
          </a:p>
          <a:p>
            <a:pPr>
              <a:lnSpc>
                <a:spcPts val="2834"/>
              </a:lnSpc>
            </a:pPr>
            <a:r>
              <a:rPr lang="en-US" sz="2024">
                <a:solidFill>
                  <a:srgbClr val="272727"/>
                </a:solidFill>
                <a:latin typeface="Poppins"/>
              </a:rPr>
              <a:t>of changing the approach in device failure support.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2D1E947B-9F55-0AF6-68E9-4CE8B62A99E7}"/>
              </a:ext>
            </a:extLst>
          </p:cNvPr>
          <p:cNvSpPr txBox="1"/>
          <p:nvPr/>
        </p:nvSpPr>
        <p:spPr>
          <a:xfrm>
            <a:off x="1509432" y="2670187"/>
            <a:ext cx="846389" cy="56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6"/>
              </a:lnSpc>
            </a:pPr>
            <a:r>
              <a:rPr lang="en-US" sz="3112">
                <a:solidFill>
                  <a:srgbClr val="FFFFFF"/>
                </a:solidFill>
                <a:latin typeface="Poppins Bold"/>
              </a:rPr>
              <a:t>1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84BB8DC6-CE27-C7E1-6BC1-1685184C8442}"/>
              </a:ext>
            </a:extLst>
          </p:cNvPr>
          <p:cNvSpPr txBox="1"/>
          <p:nvPr/>
        </p:nvSpPr>
        <p:spPr>
          <a:xfrm>
            <a:off x="1509432" y="5001881"/>
            <a:ext cx="846389" cy="56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6"/>
              </a:lnSpc>
            </a:pPr>
            <a:r>
              <a:rPr lang="en-US" sz="3112">
                <a:solidFill>
                  <a:srgbClr val="FFFFFF"/>
                </a:solidFill>
                <a:latin typeface="Poppins Bold"/>
              </a:rPr>
              <a:t>2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9CF54ACD-C789-2E4D-EC2B-4E28CF430D16}"/>
              </a:ext>
            </a:extLst>
          </p:cNvPr>
          <p:cNvSpPr txBox="1"/>
          <p:nvPr/>
        </p:nvSpPr>
        <p:spPr>
          <a:xfrm>
            <a:off x="1509432" y="7332625"/>
            <a:ext cx="846389" cy="56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6"/>
              </a:lnSpc>
            </a:pPr>
            <a:r>
              <a:rPr lang="en-US" sz="3112">
                <a:solidFill>
                  <a:srgbClr val="FFFFFF"/>
                </a:solidFill>
                <a:latin typeface="Poppins Bold"/>
              </a:rPr>
              <a:t>3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3DF44045-91E9-33EE-850E-4ADFEE854FF3}"/>
              </a:ext>
            </a:extLst>
          </p:cNvPr>
          <p:cNvSpPr txBox="1"/>
          <p:nvPr/>
        </p:nvSpPr>
        <p:spPr>
          <a:xfrm>
            <a:off x="1371352" y="866775"/>
            <a:ext cx="9601448" cy="951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170">
                <a:solidFill>
                  <a:srgbClr val="007EB4"/>
                </a:solidFill>
                <a:latin typeface="Poppins Bold"/>
              </a:rPr>
              <a:t>DEFINING SCOPE &amp; GOALS</a:t>
            </a:r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8A23480B-3EB1-81E6-629E-BD2A2BA93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9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465977" cy="10571764"/>
            <a:chOff x="0" y="0"/>
            <a:chExt cx="4863467" cy="2784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3467" cy="2784333"/>
            </a:xfrm>
            <a:custGeom>
              <a:avLst/>
              <a:gdLst/>
              <a:ahLst/>
              <a:cxnLst/>
              <a:rect l="l" t="t" r="r" b="b"/>
              <a:pathLst>
                <a:path w="4863467" h="2784333">
                  <a:moveTo>
                    <a:pt x="0" y="0"/>
                  </a:moveTo>
                  <a:lnTo>
                    <a:pt x="4863467" y="0"/>
                  </a:lnTo>
                  <a:lnTo>
                    <a:pt x="4863467" y="2784333"/>
                  </a:lnTo>
                  <a:lnTo>
                    <a:pt x="0" y="2784333"/>
                  </a:lnTo>
                  <a:close/>
                </a:path>
              </a:pathLst>
            </a:custGeom>
            <a:solidFill>
              <a:srgbClr val="111B3D">
                <a:alpha val="7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20269" y="7233449"/>
            <a:ext cx="13620225" cy="1870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0"/>
              </a:lnSpc>
            </a:pPr>
            <a:r>
              <a:rPr lang="en-US" sz="14000">
                <a:solidFill>
                  <a:srgbClr val="FFFFFF"/>
                </a:solidFill>
                <a:latin typeface="HK Grotesk Medium Bold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610035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112941" y="3747576"/>
            <a:ext cx="2157695" cy="215769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209179" y="3676138"/>
            <a:ext cx="2157695" cy="215769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362071" y="4483127"/>
            <a:ext cx="1659436" cy="6865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640347" y="4117904"/>
            <a:ext cx="1295360" cy="127416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91916" y="866775"/>
            <a:ext cx="10793016" cy="935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170" dirty="0">
                <a:solidFill>
                  <a:srgbClr val="007EB4"/>
                </a:solidFill>
                <a:latin typeface="Poppins Bold"/>
              </a:rPr>
              <a:t>ANALYZING THE INFORMATION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34202" y="6007347"/>
            <a:ext cx="3022104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45">
                <a:solidFill>
                  <a:srgbClr val="00A7B5"/>
                </a:solidFill>
                <a:latin typeface="Poppins Bold"/>
              </a:rPr>
              <a:t>110,000+ </a:t>
            </a:r>
          </a:p>
          <a:p>
            <a:pPr algn="ctr">
              <a:lnSpc>
                <a:spcPts val="4200"/>
              </a:lnSpc>
            </a:pPr>
            <a:r>
              <a:rPr lang="en-US" sz="3000" spc="345">
                <a:solidFill>
                  <a:srgbClr val="00A7B5"/>
                </a:solidFill>
                <a:latin typeface="Poppins Bold"/>
              </a:rPr>
              <a:t>UNCLEANED</a:t>
            </a:r>
          </a:p>
          <a:p>
            <a:pPr algn="ctr">
              <a:lnSpc>
                <a:spcPts val="4200"/>
              </a:lnSpc>
            </a:pPr>
            <a:r>
              <a:rPr lang="en-US" sz="3000" spc="345">
                <a:solidFill>
                  <a:srgbClr val="00A7B5"/>
                </a:solidFill>
                <a:latin typeface="Poppins Bold"/>
              </a:rPr>
              <a:t>DATA POINTS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17241" y="6007347"/>
            <a:ext cx="3341572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45">
                <a:solidFill>
                  <a:srgbClr val="00A7B5"/>
                </a:solidFill>
                <a:latin typeface="Poppins Bold"/>
              </a:rPr>
              <a:t>42,000+ DATA POINTS AFTER CLEANING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017034" y="3699951"/>
            <a:ext cx="2157695" cy="215769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608486" y="4237248"/>
            <a:ext cx="974790" cy="1083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531694" y="6007347"/>
            <a:ext cx="3341572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345">
                <a:solidFill>
                  <a:srgbClr val="00A7B5"/>
                </a:solidFill>
                <a:latin typeface="Poppins Bold"/>
              </a:rPr>
              <a:t>5 MAJOR DATA REPOSITORIES 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DB9188A-F5D2-C582-A74B-7276FF912318}"/>
              </a:ext>
            </a:extLst>
          </p:cNvPr>
          <p:cNvGrpSpPr/>
          <p:nvPr/>
        </p:nvGrpSpPr>
        <p:grpSpPr>
          <a:xfrm>
            <a:off x="1329187" y="3699951"/>
            <a:ext cx="3341572" cy="3917121"/>
            <a:chOff x="1329187" y="3699951"/>
            <a:chExt cx="3341572" cy="391712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2336238" y="4136785"/>
              <a:ext cx="1327471" cy="1284027"/>
            </a:xfrm>
            <a:prstGeom prst="rect">
              <a:avLst/>
            </a:prstGeom>
          </p:spPr>
        </p:pic>
        <p:pic>
          <p:nvPicPr>
            <p:cNvPr id="2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921126" y="3699951"/>
              <a:ext cx="2157695" cy="2157695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1329187" y="6007347"/>
              <a:ext cx="3341572" cy="1609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spc="345">
                  <a:solidFill>
                    <a:srgbClr val="00A7B5"/>
                  </a:solidFill>
                  <a:latin typeface="Poppins Bold"/>
                </a:rPr>
                <a:t>170+ RESEARCH HOURS</a:t>
              </a:r>
            </a:p>
          </p:txBody>
        </p:sp>
        <p:pic>
          <p:nvPicPr>
            <p:cNvPr id="37" name="Picture 37" descr="A picture containing text, clock&#10;&#10;Description automatically generated">
              <a:extLst>
                <a:ext uri="{FF2B5EF4-FFF2-40B4-BE49-F238E27FC236}">
                  <a16:creationId xmlns:a16="http://schemas.microsoft.com/office/drawing/2014/main" id="{1BDFD5E8-8648-2BBD-29C1-4D926FA63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73188" y="4143373"/>
              <a:ext cx="1285147" cy="1296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95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4748611" y="864280"/>
            <a:ext cx="868540" cy="6713095"/>
            <a:chOff x="0" y="0"/>
            <a:chExt cx="660400" cy="51043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5104347"/>
            </a:xfrm>
            <a:custGeom>
              <a:avLst/>
              <a:gdLst/>
              <a:ahLst/>
              <a:cxnLst/>
              <a:rect l="l" t="t" r="r" b="b"/>
              <a:pathLst>
                <a:path w="660400" h="5104347">
                  <a:moveTo>
                    <a:pt x="220252" y="5085278"/>
                  </a:moveTo>
                  <a:cubicBezTo>
                    <a:pt x="254109" y="5096792"/>
                    <a:pt x="292600" y="5104347"/>
                    <a:pt x="330378" y="5104347"/>
                  </a:cubicBezTo>
                  <a:cubicBezTo>
                    <a:pt x="368157" y="5104347"/>
                    <a:pt x="404509" y="5097870"/>
                    <a:pt x="438009" y="5086356"/>
                  </a:cubicBezTo>
                  <a:cubicBezTo>
                    <a:pt x="438723" y="5085997"/>
                    <a:pt x="439435" y="5085997"/>
                    <a:pt x="440148" y="5085637"/>
                  </a:cubicBezTo>
                  <a:cubicBezTo>
                    <a:pt x="565955" y="5039582"/>
                    <a:pt x="658618" y="4917968"/>
                    <a:pt x="660400" y="468051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677044"/>
                  </a:lnTo>
                  <a:cubicBezTo>
                    <a:pt x="1782" y="4918687"/>
                    <a:pt x="93019" y="5040302"/>
                    <a:pt x="220252" y="5085278"/>
                  </a:cubicBezTo>
                  <a:close/>
                </a:path>
              </a:pathLst>
            </a:custGeom>
            <a:solidFill>
              <a:srgbClr val="007EB4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34651" y="3729144"/>
            <a:ext cx="983366" cy="98336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-5400000">
            <a:off x="4089526" y="3688656"/>
            <a:ext cx="868540" cy="5318674"/>
            <a:chOff x="0" y="0"/>
            <a:chExt cx="660400" cy="40440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4044090"/>
            </a:xfrm>
            <a:custGeom>
              <a:avLst/>
              <a:gdLst/>
              <a:ahLst/>
              <a:cxnLst/>
              <a:rect l="l" t="t" r="r" b="b"/>
              <a:pathLst>
                <a:path w="660400" h="4044090">
                  <a:moveTo>
                    <a:pt x="220252" y="4025020"/>
                  </a:moveTo>
                  <a:cubicBezTo>
                    <a:pt x="254109" y="4036534"/>
                    <a:pt x="292600" y="4044090"/>
                    <a:pt x="330378" y="4044090"/>
                  </a:cubicBezTo>
                  <a:cubicBezTo>
                    <a:pt x="368157" y="4044090"/>
                    <a:pt x="404509" y="4037612"/>
                    <a:pt x="438009" y="4026098"/>
                  </a:cubicBezTo>
                  <a:cubicBezTo>
                    <a:pt x="438723" y="4025739"/>
                    <a:pt x="439435" y="4025739"/>
                    <a:pt x="440148" y="4025380"/>
                  </a:cubicBezTo>
                  <a:cubicBezTo>
                    <a:pt x="565955" y="3979325"/>
                    <a:pt x="658618" y="3857711"/>
                    <a:pt x="660400" y="3643811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3641107"/>
                  </a:lnTo>
                  <a:cubicBezTo>
                    <a:pt x="1782" y="3858429"/>
                    <a:pt x="93019" y="3980045"/>
                    <a:pt x="220252" y="4025020"/>
                  </a:cubicBezTo>
                  <a:close/>
                </a:path>
              </a:pathLst>
            </a:custGeom>
            <a:solidFill>
              <a:srgbClr val="007EB4">
                <a:alpha val="2666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6604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72777" y="5856310"/>
            <a:ext cx="983366" cy="98336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 flipV="1">
            <a:off x="11538992" y="3164807"/>
            <a:ext cx="2544034" cy="141335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86408" y="3909118"/>
            <a:ext cx="5029274" cy="61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4"/>
              </a:lnSpc>
            </a:pPr>
            <a:r>
              <a:rPr lang="en-US" sz="3382">
                <a:solidFill>
                  <a:srgbClr val="007EB4"/>
                </a:solidFill>
                <a:latin typeface="Poppins Bold"/>
              </a:rPr>
              <a:t>PERFECT VS IMPERFECT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6431" y="3861027"/>
            <a:ext cx="919805" cy="61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4"/>
              </a:lnSpc>
            </a:pPr>
            <a:r>
              <a:rPr lang="en-US" sz="3382">
                <a:solidFill>
                  <a:srgbClr val="FFFFFF"/>
                </a:solidFill>
                <a:latin typeface="Poppins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79883" y="6036283"/>
            <a:ext cx="4561532" cy="61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4"/>
              </a:lnSpc>
            </a:pPr>
            <a:r>
              <a:rPr lang="en-US" sz="3382">
                <a:solidFill>
                  <a:srgbClr val="007EB4"/>
                </a:solidFill>
                <a:latin typeface="Poppins Bold"/>
              </a:rPr>
              <a:t>THE OBJECTIVES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4557" y="5988193"/>
            <a:ext cx="919805" cy="61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4"/>
              </a:lnSpc>
            </a:pPr>
            <a:r>
              <a:rPr lang="en-US" sz="3382">
                <a:solidFill>
                  <a:srgbClr val="FFFFFF"/>
                </a:solidFill>
                <a:latin typeface="Poppins Bold"/>
              </a:rPr>
              <a:t>2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760378" y="1294849"/>
            <a:ext cx="2368270" cy="236827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660830" y="2032296"/>
            <a:ext cx="2567367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 Bold"/>
              </a:rPr>
              <a:t>ORGANIZE DATA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760378" y="4100275"/>
            <a:ext cx="2368270" cy="236827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660830" y="4760144"/>
            <a:ext cx="2567367" cy="1123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 Bold"/>
              </a:rPr>
              <a:t>CLEAN </a:t>
            </a:r>
            <a:endParaRPr lang="en-US"/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 Bold"/>
              </a:rPr>
              <a:t>DATA</a:t>
            </a:r>
            <a:endParaRPr lang="en-US"/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760378" y="6905701"/>
            <a:ext cx="2368270" cy="236827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3660830" y="7565570"/>
            <a:ext cx="2567367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 Bold"/>
              </a:rPr>
              <a:t>CREATE MODEL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5805146" y="6301099"/>
            <a:ext cx="2544034" cy="1413352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184135" y="-1184135"/>
            <a:ext cx="2368270" cy="236827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591916" y="866775"/>
            <a:ext cx="6600825" cy="935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170">
                <a:solidFill>
                  <a:srgbClr val="007EB4"/>
                </a:solidFill>
                <a:latin typeface="Poppins Bold"/>
              </a:rPr>
              <a:t>BUILDING A MODEL</a:t>
            </a:r>
          </a:p>
        </p:txBody>
      </p:sp>
    </p:spTree>
    <p:extLst>
      <p:ext uri="{BB962C8B-B14F-4D97-AF65-F5344CB8AC3E}">
        <p14:creationId xmlns:p14="http://schemas.microsoft.com/office/powerpoint/2010/main" val="42052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6" grpId="0"/>
      <p:bldP spid="18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</TotalTime>
  <Words>1447</Words>
  <Application>Microsoft Office PowerPoint</Application>
  <PresentationFormat>Custom</PresentationFormat>
  <Paragraphs>478</Paragraphs>
  <Slides>48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71" baseType="lpstr">
      <vt:lpstr>Fira Sans Medium Bold</vt:lpstr>
      <vt:lpstr>Aileron Regular Italics</vt:lpstr>
      <vt:lpstr>Fira Sans Medium</vt:lpstr>
      <vt:lpstr>Public Sans</vt:lpstr>
      <vt:lpstr>Archivo Black Bold</vt:lpstr>
      <vt:lpstr>Aileron Regular Bold</vt:lpstr>
      <vt:lpstr>HK Grotesk Bold Bold</vt:lpstr>
      <vt:lpstr>Canva Sans</vt:lpstr>
      <vt:lpstr>Aileron Regular</vt:lpstr>
      <vt:lpstr>Open Sauce SemiBold Bold</vt:lpstr>
      <vt:lpstr>Poppins Bold</vt:lpstr>
      <vt:lpstr>HK Grotesk Medium Bold</vt:lpstr>
      <vt:lpstr>Calibri</vt:lpstr>
      <vt:lpstr>Arial</vt:lpstr>
      <vt:lpstr>Poppins</vt:lpstr>
      <vt:lpstr>Telegraf Bold</vt:lpstr>
      <vt:lpstr>Public Sans Bold</vt:lpstr>
      <vt:lpstr>Canva Sans Italics</vt:lpstr>
      <vt:lpstr>HK Grotesk Bold</vt:lpstr>
      <vt:lpstr>HK Grotesk Medium</vt:lpstr>
      <vt:lpstr>Canva Sans Bold</vt:lpstr>
      <vt:lpstr>HK Grotesk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BH - Final Presentation</dc:title>
  <dc:creator>Sowmya Yalla</dc:creator>
  <cp:lastModifiedBy>Nidhi Shantha Kumar</cp:lastModifiedBy>
  <cp:revision>7</cp:revision>
  <dcterms:created xsi:type="dcterms:W3CDTF">2006-08-16T00:00:00Z</dcterms:created>
  <dcterms:modified xsi:type="dcterms:W3CDTF">2024-10-17T04:07:31Z</dcterms:modified>
  <dc:identifier>DAFfEmo1TsU</dc:identifier>
</cp:coreProperties>
</file>